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0" r:id="rId1"/>
  </p:sldMasterIdLst>
  <p:sldIdLst>
    <p:sldId id="256" r:id="rId2"/>
    <p:sldId id="270" r:id="rId3"/>
    <p:sldId id="281" r:id="rId4"/>
    <p:sldId id="260" r:id="rId5"/>
    <p:sldId id="259" r:id="rId6"/>
    <p:sldId id="267" r:id="rId7"/>
    <p:sldId id="261" r:id="rId8"/>
    <p:sldId id="263" r:id="rId9"/>
    <p:sldId id="264" r:id="rId10"/>
    <p:sldId id="283" r:id="rId11"/>
    <p:sldId id="282" r:id="rId12"/>
    <p:sldId id="28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79"/>
  </p:normalViewPr>
  <p:slideViewPr>
    <p:cSldViewPr snapToGrid="0" snapToObjects="1">
      <p:cViewPr>
        <p:scale>
          <a:sx n="90" d="100"/>
          <a:sy n="90" d="100"/>
        </p:scale>
        <p:origin x="88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C8A0D-C8ED-074E-91E6-D6DEA2AD26B1}" type="datetimeFigureOut">
              <a:rPr lang="en-US" smtClean="0"/>
              <a:t>5/27/16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5/27/16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5/27/16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5/27/16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C8A0D-C8ED-074E-91E6-D6DEA2AD26B1}" type="datetimeFigureOut">
              <a:rPr lang="en-US" smtClean="0"/>
              <a:t>5/27/16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1C8A0D-C8ED-074E-91E6-D6DEA2AD26B1}" type="datetimeFigureOut">
              <a:rPr lang="en-US" smtClean="0"/>
              <a:t>5/27/16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C8A0D-C8ED-074E-91E6-D6DEA2AD26B1}" type="datetimeFigureOut">
              <a:rPr lang="en-US" smtClean="0"/>
              <a:t>5/27/16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C8A0D-C8ED-074E-91E6-D6DEA2AD26B1}" type="datetimeFigureOut">
              <a:rPr lang="en-US" smtClean="0"/>
              <a:t>5/27/16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C8A0D-C8ED-074E-91E6-D6DEA2AD26B1}" type="datetimeFigureOut">
              <a:rPr lang="en-US" smtClean="0"/>
              <a:t>5/27/16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C8A0D-C8ED-074E-91E6-D6DEA2AD26B1}" type="datetimeFigureOut">
              <a:rPr lang="en-US" smtClean="0"/>
              <a:t>5/27/16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1C8A0D-C8ED-074E-91E6-D6DEA2AD26B1}" type="datetimeFigureOut">
              <a:rPr lang="en-US" smtClean="0"/>
              <a:t>5/27/16</a:t>
            </a:fld>
            <a:endParaRPr lang="en-US"/>
          </a:p>
        </p:txBody>
      </p:sp>
      <p:sp>
        <p:nvSpPr>
          <p:cNvPr id="9" name="Slide Number Placeholder 8"/>
          <p:cNvSpPr>
            <a:spLocks noGrp="1"/>
          </p:cNvSpPr>
          <p:nvPr>
            <p:ph type="sldNum" sz="quarter" idx="11"/>
          </p:nvPr>
        </p:nvSpPr>
        <p:spPr/>
        <p:txBody>
          <a:bodyPr/>
          <a:lstStyle/>
          <a:p>
            <a:fld id="{AA1EFBDF-0FA8-C645-A62A-7381FA029B9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A1EFBDF-0FA8-C645-A62A-7381FA029B9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31C8A0D-C8ED-074E-91E6-D6DEA2AD26B1}" type="datetimeFigureOut">
              <a:rPr lang="en-US" smtClean="0"/>
              <a:t>5/27/16</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tlindia.com/" TargetMode="External"/><Relationship Id="rId4" Type="http://schemas.openxmlformats.org/officeDocument/2006/relationships/hyperlink" Target="http://www.123stores.com/" TargetMode="External"/><Relationship Id="rId5" Type="http://schemas.openxmlformats.org/officeDocument/2006/relationships/hyperlink" Target="http://www.123greetings.com/" TargetMode="External"/><Relationship Id="rId6" Type="http://schemas.openxmlformats.org/officeDocument/2006/relationships/hyperlink" Target="mailto:jshogun@sgapl.net" TargetMode="External"/><Relationship Id="rId7" Type="http://schemas.openxmlformats.org/officeDocument/2006/relationships/hyperlink" Target="http://www.sgapl.net/" TargetMode="External"/><Relationship Id="rId1" Type="http://schemas.openxmlformats.org/officeDocument/2006/relationships/slideLayout" Target="../slideLayouts/slideLayout7.xml"/><Relationship Id="rId2" Type="http://schemas.openxmlformats.org/officeDocument/2006/relationships/hyperlink" Target="mailto:purvangi.jain@itlindi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latin typeface="+mn-lt"/>
              </a:rPr>
              <a:t>IntraSoft Technologies Ltd</a:t>
            </a:r>
            <a:endParaRPr lang="en-US" sz="5400" dirty="0">
              <a:latin typeface="+mn-lt"/>
            </a:endParaRPr>
          </a:p>
        </p:txBody>
      </p:sp>
      <p:sp>
        <p:nvSpPr>
          <p:cNvPr id="3" name="Subtitle 2"/>
          <p:cNvSpPr>
            <a:spLocks noGrp="1"/>
          </p:cNvSpPr>
          <p:nvPr>
            <p:ph type="subTitle" idx="1"/>
          </p:nvPr>
        </p:nvSpPr>
        <p:spPr/>
        <p:txBody>
          <a:bodyPr>
            <a:normAutofit lnSpcReduction="10000"/>
          </a:bodyPr>
          <a:lstStyle/>
          <a:p>
            <a:r>
              <a:rPr lang="en-US" dirty="0" smtClean="0"/>
              <a:t>BSE: 533181, NSE: ISFT</a:t>
            </a:r>
          </a:p>
          <a:p>
            <a:endParaRPr lang="en-US" dirty="0"/>
          </a:p>
          <a:p>
            <a:r>
              <a:rPr lang="en-US" dirty="0" smtClean="0"/>
              <a:t>May 27</a:t>
            </a:r>
            <a:r>
              <a:rPr lang="en-US" baseline="30000" dirty="0" smtClean="0"/>
              <a:t>th</a:t>
            </a:r>
            <a:r>
              <a:rPr lang="en-US" dirty="0" smtClean="0"/>
              <a:t>, 2016</a:t>
            </a:r>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a:t>
            </a:fld>
            <a:endParaRPr lang="en-IN"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550780" y="1464361"/>
            <a:ext cx="1372094" cy="1342634"/>
          </a:xfrm>
          <a:prstGeom prst="rect">
            <a:avLst/>
          </a:prstGeom>
        </p:spPr>
      </p:pic>
    </p:spTree>
    <p:extLst>
      <p:ext uri="{BB962C8B-B14F-4D97-AF65-F5344CB8AC3E}">
        <p14:creationId xmlns:p14="http://schemas.microsoft.com/office/powerpoint/2010/main" val="226741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123Greetings.com</a:t>
            </a:r>
            <a:endParaRPr lang="en-US" dirty="0"/>
          </a:p>
        </p:txBody>
      </p:sp>
      <p:sp>
        <p:nvSpPr>
          <p:cNvPr id="3" name="Content Placeholder 2"/>
          <p:cNvSpPr>
            <a:spLocks noGrp="1"/>
          </p:cNvSpPr>
          <p:nvPr>
            <p:ph idx="1"/>
          </p:nvPr>
        </p:nvSpPr>
        <p:spPr/>
        <p:txBody>
          <a:bodyPr>
            <a:normAutofit/>
          </a:bodyPr>
          <a:lstStyle/>
          <a:p>
            <a:r>
              <a:rPr lang="en-US" sz="1800" dirty="0" smtClean="0"/>
              <a:t>Early </a:t>
            </a:r>
            <a:r>
              <a:rPr lang="en-US" sz="1800" dirty="0"/>
              <a:t>Pioneers, launched in 1997</a:t>
            </a:r>
          </a:p>
          <a:p>
            <a:endParaRPr lang="en-US" sz="1800" dirty="0" smtClean="0"/>
          </a:p>
          <a:p>
            <a:r>
              <a:rPr lang="en-US" sz="1800" dirty="0" smtClean="0"/>
              <a:t>Leader </a:t>
            </a:r>
            <a:r>
              <a:rPr lang="en-US" sz="1800" dirty="0"/>
              <a:t>in the E-greetings Category</a:t>
            </a:r>
          </a:p>
          <a:p>
            <a:endParaRPr lang="en-US" sz="1800" dirty="0" smtClean="0"/>
          </a:p>
          <a:p>
            <a:r>
              <a:rPr lang="en-US" sz="1800" dirty="0" smtClean="0"/>
              <a:t>Business </a:t>
            </a:r>
            <a:r>
              <a:rPr lang="en-US" sz="1800" dirty="0"/>
              <a:t>Model</a:t>
            </a:r>
          </a:p>
          <a:p>
            <a:pPr lvl="2"/>
            <a:r>
              <a:rPr lang="en-US" sz="1600" dirty="0" smtClean="0"/>
              <a:t>Online </a:t>
            </a:r>
            <a:r>
              <a:rPr lang="en-US" sz="1600" dirty="0"/>
              <a:t>Advertising</a:t>
            </a:r>
          </a:p>
          <a:p>
            <a:endParaRPr lang="en-US" sz="1800" dirty="0" smtClean="0"/>
          </a:p>
          <a:p>
            <a:r>
              <a:rPr lang="en-US" sz="1800" dirty="0" smtClean="0"/>
              <a:t>Strategy</a:t>
            </a:r>
            <a:endParaRPr lang="en-US" sz="1800" dirty="0"/>
          </a:p>
          <a:p>
            <a:pPr lvl="2"/>
            <a:r>
              <a:rPr lang="en-US" sz="1600" dirty="0" smtClean="0"/>
              <a:t>Promote </a:t>
            </a:r>
            <a:r>
              <a:rPr lang="en-US" sz="1600" dirty="0"/>
              <a:t>user-generated content </a:t>
            </a:r>
            <a:r>
              <a:rPr lang="en-US" sz="1600" dirty="0" smtClean="0"/>
              <a:t>(</a:t>
            </a:r>
            <a:r>
              <a:rPr lang="en-US" sz="1600" dirty="0"/>
              <a:t>studio)</a:t>
            </a:r>
          </a:p>
          <a:p>
            <a:pPr lvl="2"/>
            <a:r>
              <a:rPr lang="en-US" sz="1600" dirty="0" smtClean="0"/>
              <a:t>Grow </a:t>
            </a:r>
            <a:r>
              <a:rPr lang="en-US" sz="1600" dirty="0"/>
              <a:t>Mobile App traffic and </a:t>
            </a:r>
            <a:r>
              <a:rPr lang="en-US" sz="1600" dirty="0" smtClean="0"/>
              <a:t>revenue</a:t>
            </a:r>
          </a:p>
          <a:p>
            <a:endParaRPr lang="en-US" sz="1800" dirty="0" smtClean="0"/>
          </a:p>
          <a:p>
            <a:r>
              <a:rPr lang="en-US" sz="1800" dirty="0" smtClean="0"/>
              <a:t>Revenues</a:t>
            </a:r>
            <a:endParaRPr lang="en-US" sz="1800" dirty="0"/>
          </a:p>
          <a:p>
            <a:pPr lvl="2"/>
            <a:r>
              <a:rPr lang="en-US" sz="1600" dirty="0" smtClean="0"/>
              <a:t>FY2015-16 – </a:t>
            </a:r>
            <a:r>
              <a:rPr lang="en-US" sz="1600" dirty="0" err="1" smtClean="0"/>
              <a:t>Rs</a:t>
            </a:r>
            <a:r>
              <a:rPr lang="en-US" sz="1600" dirty="0" smtClean="0"/>
              <a:t>. 17.8 Cr.</a:t>
            </a:r>
          </a:p>
          <a:p>
            <a:pPr lvl="2"/>
            <a:endParaRPr lang="en-US" sz="1400" dirty="0"/>
          </a:p>
        </p:txBody>
      </p:sp>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10</a:t>
            </a:fld>
            <a:endParaRPr lang="en-IN" dirty="0"/>
          </a:p>
        </p:txBody>
      </p:sp>
      <p:pic>
        <p:nvPicPr>
          <p:cNvPr id="7" name="Picture 6" descr="Screen Shot 2015-05-26 at 6.0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242" y="1879024"/>
            <a:ext cx="3219440" cy="2097066"/>
          </a:xfrm>
          <a:prstGeom prst="rect">
            <a:avLst/>
          </a:prstGeom>
        </p:spPr>
      </p:pic>
    </p:spTree>
    <p:extLst>
      <p:ext uri="{BB962C8B-B14F-4D97-AF65-F5344CB8AC3E}">
        <p14:creationId xmlns:p14="http://schemas.microsoft.com/office/powerpoint/2010/main" val="3530993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85591" cy="544069"/>
          </a:xfrm>
        </p:spPr>
        <p:txBody>
          <a:bodyPr/>
          <a:lstStyle/>
          <a:p>
            <a:r>
              <a:rPr lang="en-IN" sz="2000" b="1" i="1" u="sng" dirty="0"/>
              <a:t>Disclaimer</a:t>
            </a:r>
            <a:endParaRPr lang="en-US" sz="2000" dirty="0"/>
          </a:p>
        </p:txBody>
      </p:sp>
      <p:sp>
        <p:nvSpPr>
          <p:cNvPr id="3" name="Content Placeholder 2"/>
          <p:cNvSpPr>
            <a:spLocks noGrp="1"/>
          </p:cNvSpPr>
          <p:nvPr>
            <p:ph idx="1"/>
          </p:nvPr>
        </p:nvSpPr>
        <p:spPr>
          <a:xfrm>
            <a:off x="457200" y="1105786"/>
            <a:ext cx="7620000" cy="5582093"/>
          </a:xfrm>
        </p:spPr>
        <p:txBody>
          <a:bodyPr>
            <a:normAutofit fontScale="55000" lnSpcReduction="20000"/>
          </a:bodyPr>
          <a:lstStyle/>
          <a:p>
            <a:r>
              <a:rPr lang="en-IN" sz="2400" i="1" dirty="0"/>
              <a:t>This presentation and the accompanying slides (the “Presentation”), has been prepared by </a:t>
            </a:r>
            <a:r>
              <a:rPr lang="en-IN" sz="2400" i="1" dirty="0" err="1"/>
              <a:t>Intrasoft</a:t>
            </a:r>
            <a:r>
              <a:rPr lang="en-IN" sz="2400" i="1" dirty="0"/>
              <a:t> Technologies Limited (the “Company”), solely for information purposes and do not constitute any offer, recommendation or invitation to purchase or subscribe for any securities, and shall not form the basis or be relied on in connection with any contract or binding commitment whatsoever. No offering of securities of the Company will be made except by means of a statutory offering document containing detailed information about the Company.</a:t>
            </a:r>
            <a:endParaRPr lang="en-IN" sz="2400" dirty="0"/>
          </a:p>
          <a:p>
            <a:pPr marL="114300" indent="0">
              <a:buNone/>
            </a:pPr>
            <a:endParaRPr lang="en-IN" sz="2400" dirty="0"/>
          </a:p>
          <a:p>
            <a:r>
              <a:rPr lang="en-IN" sz="2400" i="1" dirty="0"/>
              <a:t>This Presentation has been prepared by the Company based on information and data which the Company considers reliable, but the Company makes no representation or warranty, express or implied, whatsoever, and no reliance shall be placed on, the truth, accuracy, completeness, fairness and reasonableness of the contents of this Presentation. This Presentation may not be all inclusive and may not contain all of the information that you may consider material. Any liability in respect of the contents of, or any omission from, this Presentation is expressly excluded.</a:t>
            </a:r>
            <a:endParaRPr lang="en-IN" sz="2400" dirty="0"/>
          </a:p>
          <a:p>
            <a:pPr marL="114300" indent="0">
              <a:buNone/>
            </a:pPr>
            <a:endParaRPr lang="en-IN" sz="2400" dirty="0"/>
          </a:p>
          <a:p>
            <a:r>
              <a:rPr lang="en-IN" sz="2400" i="1" dirty="0"/>
              <a:t>Certain matters discussed in this Presentation may contain statements regarding the Company’s market opportunity and business prospects that are individually and collectively forward-looking statements. Such forward-looking statements are not guarantees of future performance and are subject to known and unknown risks, uncertainties and assumptions that are difficult to predict. These risks and uncertainties include, but are not limited to, the performance of the Indian economy and of the economies of various international markets, the performance of the Retail industry in India and world-wide, the performance of the Greetings Industry in India and world –wide, competition, the company’s ability to successfully implement its strategy, the Company’s future levels of growth and expansion, technological implementation, changes and advancements, changes in revenue, income or cash flows, the Company’s market preferences and its exposure to market risks, as well as other risks. The Company’s actual results, levels of activity, performance or achievements could differ materially and adversely from results expressed in or implied by this Presentation. The Company assumes no obligation to update any forward-looking information contained in this Presentation. Any forward-looking statements and projections made by third parties included in this Presentation are not adopted by the Company and the Company is not responsible for such third party statements and projections.</a:t>
            </a:r>
            <a:endParaRPr lang="en-US" sz="2400" dirty="0" smtClean="0"/>
          </a:p>
          <a:p>
            <a:pPr lvl="0"/>
            <a:endParaRPr lang="en-US" sz="24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11</a:t>
            </a:fld>
            <a:endParaRPr lang="en-IN" dirty="0"/>
          </a:p>
        </p:txBody>
      </p:sp>
    </p:spTree>
    <p:extLst>
      <p:ext uri="{BB962C8B-B14F-4D97-AF65-F5344CB8AC3E}">
        <p14:creationId xmlns:p14="http://schemas.microsoft.com/office/powerpoint/2010/main" val="3860152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5799073"/>
              </p:ext>
            </p:extLst>
          </p:nvPr>
        </p:nvGraphicFramePr>
        <p:xfrm>
          <a:off x="241932" y="2531435"/>
          <a:ext cx="8015318" cy="3871131"/>
        </p:xfrm>
        <a:graphic>
          <a:graphicData uri="http://schemas.openxmlformats.org/drawingml/2006/table">
            <a:tbl>
              <a:tblPr firstRow="1" bandRow="1">
                <a:tableStyleId>{2D5ABB26-0587-4C30-8999-92F81FD0307C}</a:tableStyleId>
              </a:tblPr>
              <a:tblGrid>
                <a:gridCol w="3813755"/>
                <a:gridCol w="4201563"/>
              </a:tblGrid>
              <a:tr h="407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latin typeface="Agency FB" pitchFamily="34" charset="0"/>
                        </a:rPr>
                        <a:t>Company : </a:t>
                      </a:r>
                      <a:endParaRPr lang="en-IN" sz="2000" b="1" dirty="0" smtClean="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latin typeface="Agency FB" pitchFamily="34" charset="0"/>
                        </a:rPr>
                        <a:t>Investor Relations Advisors</a:t>
                      </a:r>
                      <a:r>
                        <a:rPr lang="en-US" sz="2000" b="1" baseline="0" dirty="0" smtClean="0">
                          <a:latin typeface="Agency FB"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err="1" smtClean="0">
                          <a:latin typeface="Agency FB" pitchFamily="34" charset="0"/>
                        </a:rPr>
                        <a:t>IntraSoft</a:t>
                      </a:r>
                      <a:r>
                        <a:rPr lang="en-US" sz="1600" b="0" baseline="0" dirty="0" smtClean="0">
                          <a:latin typeface="Agency FB" pitchFamily="34" charset="0"/>
                        </a:rPr>
                        <a:t> Technologies Ltd.</a:t>
                      </a:r>
                      <a:endParaRPr lang="en-US" sz="1600" b="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CIN - </a:t>
                      </a:r>
                      <a:r>
                        <a:rPr lang="en-IN" sz="1600" b="0" i="0" kern="1200" dirty="0" smtClean="0">
                          <a:solidFill>
                            <a:schemeClr val="tx1"/>
                          </a:solidFill>
                          <a:latin typeface="Agency FB" pitchFamily="34" charset="0"/>
                          <a:ea typeface="+mn-ea"/>
                          <a:cs typeface="+mn-cs"/>
                        </a:rPr>
                        <a:t>L24133MH1996PLC197857</a:t>
                      </a:r>
                      <a:endParaRPr lang="en-IN"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Ms.</a:t>
                      </a:r>
                      <a:r>
                        <a:rPr lang="en-US" sz="1600" baseline="0" dirty="0" smtClean="0">
                          <a:latin typeface="Agency FB" pitchFamily="34" charset="0"/>
                        </a:rPr>
                        <a:t> </a:t>
                      </a:r>
                      <a:r>
                        <a:rPr lang="en-US" sz="1600" baseline="0" dirty="0" err="1" smtClean="0">
                          <a:latin typeface="Agency FB" pitchFamily="34" charset="0"/>
                        </a:rPr>
                        <a:t>Purvangi</a:t>
                      </a:r>
                      <a:r>
                        <a:rPr lang="en-US" sz="1600" baseline="0" dirty="0" smtClean="0">
                          <a:latin typeface="Agency FB" pitchFamily="34" charset="0"/>
                        </a:rPr>
                        <a:t> Jain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u="sng" kern="1200" dirty="0" smtClean="0">
                          <a:solidFill>
                            <a:schemeClr val="tx1"/>
                          </a:solidFill>
                          <a:latin typeface="Agency FB" pitchFamily="34" charset="0"/>
                          <a:ea typeface="+mn-ea"/>
                          <a:cs typeface="+mn-cs"/>
                          <a:hlinkClick r:id="rId2"/>
                        </a:rPr>
                        <a:t>purvangi.jain@itlindia.com</a:t>
                      </a:r>
                      <a:endParaRPr lang="en-US" sz="1600" u="sng" kern="1200" dirty="0" smtClean="0">
                        <a:solidFill>
                          <a:schemeClr val="tx1"/>
                        </a:solidFill>
                        <a:latin typeface="Agency FB"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smtClean="0">
                          <a:solidFill>
                            <a:schemeClr val="tx1"/>
                          </a:solidFill>
                          <a:latin typeface="Agency FB" pitchFamily="34" charset="0"/>
                          <a:ea typeface="+mn-ea"/>
                          <a:cs typeface="+mn-cs"/>
                        </a:rPr>
                        <a:t>91-22-2491-2123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latin typeface="Agency FB" pitchFamily="34" charset="0"/>
                      </a:endParaRPr>
                    </a:p>
                    <a:p>
                      <a:r>
                        <a:rPr lang="en-US" sz="1600" baseline="0" dirty="0" smtClean="0">
                          <a:latin typeface="Agency FB" pitchFamily="34" charset="0"/>
                          <a:hlinkClick r:id="rId3"/>
                        </a:rPr>
                        <a:t>www.itlindia.com</a:t>
                      </a:r>
                      <a:endParaRPr lang="en-US" sz="1600" baseline="0" dirty="0" smtClean="0">
                        <a:latin typeface="Agency FB" pitchFamily="34" charset="0"/>
                      </a:endParaRPr>
                    </a:p>
                    <a:p>
                      <a:r>
                        <a:rPr lang="en-US" sz="1600" baseline="0" dirty="0" smtClean="0">
                          <a:latin typeface="Agency FB" pitchFamily="34" charset="0"/>
                          <a:hlinkClick r:id="rId4"/>
                        </a:rPr>
                        <a:t>www.123stores.com</a:t>
                      </a:r>
                      <a:endParaRPr lang="en-US" sz="1600" baseline="0" dirty="0" smtClean="0">
                        <a:latin typeface="Agency FB" pitchFamily="34" charset="0"/>
                      </a:endParaRPr>
                    </a:p>
                    <a:p>
                      <a:r>
                        <a:rPr lang="en-US" sz="1600" baseline="0" dirty="0" smtClean="0">
                          <a:latin typeface="Agency FB" pitchFamily="34" charset="0"/>
                          <a:hlinkClick r:id="rId5"/>
                        </a:rPr>
                        <a:t>www.123greetings.com</a:t>
                      </a:r>
                      <a:endParaRPr lang="en-US" sz="1600" baseline="0" dirty="0" smtClean="0">
                        <a:latin typeface="Agency FB" pitchFamily="34" charset="0"/>
                      </a:endParaRPr>
                    </a:p>
                    <a:p>
                      <a:endParaRPr lang="en-US" sz="1600" baseline="0" dirty="0" smtClean="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gency FB" pitchFamily="34" charset="0"/>
                        </a:rPr>
                        <a:t>Strategic Growth Advisors Pvt. Ltd.</a:t>
                      </a:r>
                      <a:endParaRPr lang="en-IN" sz="1600" dirty="0" smtClean="0">
                        <a:latin typeface="Agency FB" pitchFamily="34" charset="0"/>
                      </a:endParaRPr>
                    </a:p>
                    <a:p>
                      <a:r>
                        <a:rPr lang="en-US" sz="1600" dirty="0" smtClean="0">
                          <a:latin typeface="Agency FB" pitchFamily="34" charset="0"/>
                        </a:rPr>
                        <a:t>CIN - </a:t>
                      </a:r>
                      <a:r>
                        <a:rPr lang="en-IN" sz="1600" kern="1200" dirty="0" smtClean="0">
                          <a:solidFill>
                            <a:schemeClr val="tx1"/>
                          </a:solidFill>
                          <a:latin typeface="Agency FB" pitchFamily="34" charset="0"/>
                          <a:ea typeface="+mn-ea"/>
                          <a:cs typeface="+mn-cs"/>
                        </a:rPr>
                        <a:t>U74140MH2010PTC204285</a:t>
                      </a:r>
                      <a:endParaRPr lang="en-US"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600" dirty="0" smtClean="0">
                        <a:latin typeface="Agency FB" pitchFamily="34" charset="0"/>
                      </a:endParaRPr>
                    </a:p>
                    <a:p>
                      <a:r>
                        <a:rPr lang="en-US" sz="1600" dirty="0" smtClean="0">
                          <a:latin typeface="Agency FB" pitchFamily="34" charset="0"/>
                        </a:rPr>
                        <a:t>Mr. Shogun Jain</a:t>
                      </a:r>
                    </a:p>
                    <a:p>
                      <a:r>
                        <a:rPr lang="en-US" sz="1600" baseline="0" dirty="0" smtClean="0">
                          <a:latin typeface="Agency FB" pitchFamily="34" charset="0"/>
                          <a:hlinkClick r:id="rId6"/>
                        </a:rPr>
                        <a:t>jshogun@sgapl.net</a:t>
                      </a:r>
                      <a:endParaRPr lang="en-US" sz="1600" baseline="0" dirty="0" smtClean="0">
                        <a:latin typeface="Agency FB" pitchFamily="34" charset="0"/>
                      </a:endParaRPr>
                    </a:p>
                    <a:p>
                      <a:r>
                        <a:rPr lang="en-US" sz="1600" baseline="0" dirty="0" smtClean="0">
                          <a:latin typeface="Agency FB" pitchFamily="34" charset="0"/>
                        </a:rPr>
                        <a:t>91-7738377756</a:t>
                      </a:r>
                    </a:p>
                    <a:p>
                      <a:endParaRPr lang="en-US" sz="1600" dirty="0" smtClean="0">
                        <a:latin typeface="Agency FB" pitchFamily="34" charset="0"/>
                      </a:endParaRPr>
                    </a:p>
                    <a:p>
                      <a:r>
                        <a:rPr lang="en-US" sz="1600" dirty="0" smtClean="0">
                          <a:latin typeface="Agency FB" pitchFamily="34" charset="0"/>
                        </a:rPr>
                        <a:t>Mr. Vivek Jain</a:t>
                      </a:r>
                    </a:p>
                    <a:p>
                      <a:r>
                        <a:rPr lang="en-US" sz="1600" baseline="0" dirty="0" smtClean="0">
                          <a:latin typeface="Agency FB" pitchFamily="34" charset="0"/>
                          <a:hlinkClick r:id=""/>
                        </a:rPr>
                        <a:t>jvivek@sgapl.net</a:t>
                      </a:r>
                      <a:r>
                        <a:rPr lang="en-US" sz="1600" baseline="0" dirty="0" smtClean="0">
                          <a:latin typeface="Agency FB"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gency FB" pitchFamily="34" charset="0"/>
                        </a:rPr>
                        <a:t>91-9820207011</a:t>
                      </a:r>
                    </a:p>
                    <a:p>
                      <a:endParaRPr lang="en-US" sz="1600" dirty="0" smtClean="0">
                        <a:latin typeface="Agency FB" pitchFamily="34" charset="0"/>
                        <a:hlinkClick r:id=""/>
                      </a:endParaRPr>
                    </a:p>
                    <a:p>
                      <a:r>
                        <a:rPr lang="en-US" sz="1600" dirty="0" smtClean="0">
                          <a:latin typeface="Agency FB" pitchFamily="34" charset="0"/>
                          <a:hlinkClick r:id="rId7"/>
                        </a:rPr>
                        <a:t>www.sgapl.net</a:t>
                      </a:r>
                      <a:endParaRPr lang="en-IN" sz="1600" dirty="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214282" y="1618496"/>
            <a:ext cx="8040296" cy="714380"/>
            <a:chOff x="1625579" y="2214554"/>
            <a:chExt cx="5978028" cy="457200"/>
          </a:xfrm>
          <a:solidFill>
            <a:schemeClr val="accent1"/>
          </a:solidFill>
        </p:grpSpPr>
        <p:sp>
          <p:nvSpPr>
            <p:cNvPr id="7" name="Rectangle 6"/>
            <p:cNvSpPr/>
            <p:nvPr/>
          </p:nvSpPr>
          <p:spPr>
            <a:xfrm>
              <a:off x="1625579" y="2243126"/>
              <a:ext cx="5978028" cy="428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latin typeface="Agency FB" pitchFamily="34" charset="0"/>
                </a:rPr>
                <a:t>For further information, please contact</a:t>
              </a:r>
              <a:endParaRPr lang="en-IN" sz="2400" b="1" dirty="0" smtClean="0">
                <a:solidFill>
                  <a:schemeClr val="bg1"/>
                </a:solidFill>
                <a:effectLst>
                  <a:outerShdw blurRad="38100" dist="38100" dir="2700000" algn="tl">
                    <a:srgbClr val="000000">
                      <a:alpha val="43137"/>
                    </a:srgbClr>
                  </a:outerShdw>
                </a:effectLst>
                <a:latin typeface="Agency FB" pitchFamily="34" charset="0"/>
              </a:endParaRPr>
            </a:p>
          </p:txBody>
        </p:sp>
        <p:sp>
          <p:nvSpPr>
            <p:cNvPr id="9" name="Rectangle 8"/>
            <p:cNvSpPr/>
            <p:nvPr/>
          </p:nvSpPr>
          <p:spPr>
            <a:xfrm>
              <a:off x="1625579" y="2214554"/>
              <a:ext cx="5978028"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smtClean="0">
                <a:solidFill>
                  <a:schemeClr val="tx1"/>
                </a:solidFill>
                <a:effectLst>
                  <a:outerShdw blurRad="38100" dist="38100" dir="2700000" algn="tl">
                    <a:srgbClr val="000000">
                      <a:alpha val="43137"/>
                    </a:srgbClr>
                  </a:outerShdw>
                </a:effectLst>
                <a:latin typeface="Agency FB" pitchFamily="34" charset="0"/>
              </a:endParaRPr>
            </a:p>
          </p:txBody>
        </p:sp>
      </p:grpSp>
      <p:sp>
        <p:nvSpPr>
          <p:cNvPr id="10"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12</a:t>
            </a:fld>
            <a:endParaRPr lang="en-IN" dirty="0"/>
          </a:p>
        </p:txBody>
      </p:sp>
      <p:sp>
        <p:nvSpPr>
          <p:cNvPr id="11" name="Title 1"/>
          <p:cNvSpPr txBox="1">
            <a:spLocks/>
          </p:cNvSpPr>
          <p:nvPr/>
        </p:nvSpPr>
        <p:spPr>
          <a:xfrm>
            <a:off x="685800" y="523125"/>
            <a:ext cx="7543800" cy="965434"/>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5400" dirty="0" err="1" smtClean="0">
                <a:latin typeface="+mn-lt"/>
              </a:rPr>
              <a:t>IntraSoft</a:t>
            </a:r>
            <a:r>
              <a:rPr lang="en-US" sz="5400" dirty="0" smtClean="0">
                <a:latin typeface="+mn-lt"/>
              </a:rPr>
              <a:t> Technologies Ltd</a:t>
            </a:r>
            <a:endParaRPr lang="en-US" sz="5400" dirty="0">
              <a:latin typeface="+mn-lt"/>
            </a:endParaRPr>
          </a:p>
        </p:txBody>
      </p:sp>
    </p:spTree>
    <p:extLst>
      <p:ext uri="{BB962C8B-B14F-4D97-AF65-F5344CB8AC3E}">
        <p14:creationId xmlns:p14="http://schemas.microsoft.com/office/powerpoint/2010/main" val="140084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IntraSoft</a:t>
            </a:r>
            <a:r>
              <a:rPr lang="en-US" dirty="0" smtClean="0"/>
              <a:t>: Promoters</a:t>
            </a:r>
            <a:endParaRPr lang="en-US" dirty="0"/>
          </a:p>
        </p:txBody>
      </p:sp>
      <p:sp>
        <p:nvSpPr>
          <p:cNvPr id="3" name="Content Placeholder 2"/>
          <p:cNvSpPr>
            <a:spLocks noGrp="1"/>
          </p:cNvSpPr>
          <p:nvPr>
            <p:ph idx="1"/>
          </p:nvPr>
        </p:nvSpPr>
        <p:spPr/>
        <p:txBody>
          <a:bodyPr>
            <a:normAutofit/>
          </a:bodyPr>
          <a:lstStyle/>
          <a:p>
            <a:r>
              <a:rPr lang="en-US" dirty="0" err="1" smtClean="0"/>
              <a:t>Arvind</a:t>
            </a:r>
            <a:r>
              <a:rPr lang="en-US" dirty="0" smtClean="0"/>
              <a:t> Kajaria</a:t>
            </a:r>
          </a:p>
          <a:p>
            <a:pPr lvl="1" algn="just"/>
            <a:r>
              <a:rPr lang="en-US" sz="1800" dirty="0" err="1"/>
              <a:t>Arvind</a:t>
            </a:r>
            <a:r>
              <a:rPr lang="en-US" sz="1800" dirty="0"/>
              <a:t> </a:t>
            </a:r>
            <a:r>
              <a:rPr lang="en-US" sz="1800" dirty="0" smtClean="0"/>
              <a:t>graduated </a:t>
            </a:r>
            <a:r>
              <a:rPr lang="en-US" sz="1800" dirty="0"/>
              <a:t>with a </a:t>
            </a:r>
            <a:r>
              <a:rPr lang="en-US" sz="1800" dirty="0" smtClean="0"/>
              <a:t>Bachelors </a:t>
            </a:r>
            <a:r>
              <a:rPr lang="en-US" sz="1800" dirty="0"/>
              <a:t>Degree in Business Administration from Adelphi University, New York. He has over </a:t>
            </a:r>
            <a:r>
              <a:rPr lang="en-US" sz="1800" dirty="0" smtClean="0"/>
              <a:t>27 </a:t>
            </a:r>
            <a:r>
              <a:rPr lang="en-US" sz="1800" dirty="0"/>
              <a:t>years of experience in finance, accounting, marketing and management. </a:t>
            </a:r>
            <a:r>
              <a:rPr lang="en-US" sz="1800" dirty="0" smtClean="0"/>
              <a:t>He </a:t>
            </a:r>
            <a:r>
              <a:rPr lang="en-US" sz="1800" dirty="0"/>
              <a:t>is a member of the international fraternity of Delta Sigma Pi, an award winner of Dale Carnegie Training and the former president of the Young Entrepreneurs’ Organization, Kolkata.</a:t>
            </a:r>
            <a:endParaRPr lang="en-US" sz="1800" dirty="0" smtClean="0"/>
          </a:p>
          <a:p>
            <a:r>
              <a:rPr lang="en-US" dirty="0" smtClean="0"/>
              <a:t>Sharad Kajaria</a:t>
            </a:r>
          </a:p>
          <a:p>
            <a:pPr lvl="1" algn="just"/>
            <a:r>
              <a:rPr lang="en-US" sz="1800" dirty="0"/>
              <a:t>Sharad </a:t>
            </a:r>
            <a:r>
              <a:rPr lang="en-US" sz="1800" dirty="0" smtClean="0"/>
              <a:t>has </a:t>
            </a:r>
            <a:r>
              <a:rPr lang="en-US" sz="1800" dirty="0"/>
              <a:t>over </a:t>
            </a:r>
            <a:r>
              <a:rPr lang="en-US" sz="1800" dirty="0" smtClean="0"/>
              <a:t>18 </a:t>
            </a:r>
            <a:r>
              <a:rPr lang="en-US" sz="1800" dirty="0"/>
              <a:t>years of experience in internet technologies and has been associated with guiding development of technology solutions that drive our business growth. His understanding of new media with an intuitive sense for how technology and community blend together has been instrumental in our Company’s strategic technological </a:t>
            </a:r>
            <a:r>
              <a:rPr lang="en-US" sz="1800" dirty="0" smtClean="0"/>
              <a:t>initiatives.</a:t>
            </a:r>
            <a:endParaRPr lang="en-US" sz="1800"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2</a:t>
            </a:fld>
            <a:endParaRPr lang="en-IN" dirty="0"/>
          </a:p>
        </p:txBody>
      </p:sp>
    </p:spTree>
    <p:extLst>
      <p:ext uri="{BB962C8B-B14F-4D97-AF65-F5344CB8AC3E}">
        <p14:creationId xmlns:p14="http://schemas.microsoft.com/office/powerpoint/2010/main" val="3399799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IntraSoft</a:t>
            </a:r>
            <a:r>
              <a:rPr lang="en-US" dirty="0" smtClean="0"/>
              <a:t> Technologies Ltd.</a:t>
            </a:r>
            <a:endParaRPr lang="en-US" dirty="0"/>
          </a:p>
        </p:txBody>
      </p:sp>
      <p:sp>
        <p:nvSpPr>
          <p:cNvPr id="3" name="Content Placeholder 2"/>
          <p:cNvSpPr>
            <a:spLocks noGrp="1"/>
          </p:cNvSpPr>
          <p:nvPr>
            <p:ph idx="1"/>
          </p:nvPr>
        </p:nvSpPr>
        <p:spPr>
          <a:xfrm>
            <a:off x="457200" y="1417638"/>
            <a:ext cx="7620000" cy="4983162"/>
          </a:xfrm>
        </p:spPr>
        <p:txBody>
          <a:bodyPr>
            <a:normAutofit/>
          </a:bodyPr>
          <a:lstStyle/>
          <a:p>
            <a:pPr marL="114300" indent="0" algn="ctr">
              <a:buNone/>
            </a:pPr>
            <a:r>
              <a:rPr lang="en-US" sz="4800" dirty="0" smtClean="0"/>
              <a:t>Consolidated Revenue</a:t>
            </a:r>
            <a:endParaRPr lang="en-US" sz="4800" dirty="0"/>
          </a:p>
        </p:txBody>
      </p:sp>
      <p:graphicFrame>
        <p:nvGraphicFramePr>
          <p:cNvPr id="5" name="Table 4"/>
          <p:cNvGraphicFramePr>
            <a:graphicFrameLocks noGrp="1"/>
          </p:cNvGraphicFramePr>
          <p:nvPr>
            <p:extLst>
              <p:ext uri="{D42A27DB-BD31-4B8C-83A1-F6EECF244321}">
                <p14:modId xmlns:p14="http://schemas.microsoft.com/office/powerpoint/2010/main" val="3222105930"/>
              </p:ext>
            </p:extLst>
          </p:nvPr>
        </p:nvGraphicFramePr>
        <p:xfrm>
          <a:off x="1473297" y="2534525"/>
          <a:ext cx="5504468" cy="3114435"/>
        </p:xfrm>
        <a:graphic>
          <a:graphicData uri="http://schemas.openxmlformats.org/drawingml/2006/table">
            <a:tbl>
              <a:tblPr>
                <a:tableStyleId>{2D5ABB26-0587-4C30-8999-92F81FD0307C}</a:tableStyleId>
              </a:tblPr>
              <a:tblGrid>
                <a:gridCol w="1734285"/>
                <a:gridCol w="2010764"/>
                <a:gridCol w="1759419"/>
              </a:tblGrid>
              <a:tr h="631353">
                <a:tc>
                  <a:txBody>
                    <a:bodyPr/>
                    <a:lstStyle/>
                    <a:p>
                      <a:pPr algn="ctr" fontAlgn="b"/>
                      <a:r>
                        <a:rPr lang="en-US" sz="2000" u="none" strike="noStrike" dirty="0">
                          <a:effectLst/>
                        </a:rPr>
                        <a:t> </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smtClean="0">
                          <a:effectLst/>
                        </a:rPr>
                        <a:t>Revenue </a:t>
                      </a:r>
                      <a:r>
                        <a:rPr lang="en-US" sz="2000" u="none" strike="noStrike" baseline="0" dirty="0" smtClean="0">
                          <a:effectLst/>
                        </a:rPr>
                        <a:t> </a:t>
                      </a:r>
                      <a:r>
                        <a:rPr lang="en-US" sz="2000" u="none" strike="noStrike" dirty="0" smtClean="0">
                          <a:effectLst/>
                        </a:rPr>
                        <a:t>(</a:t>
                      </a:r>
                      <a:r>
                        <a:rPr lang="en-US" sz="2000" u="none" strike="noStrike" dirty="0" err="1" smtClean="0">
                          <a:effectLst/>
                        </a:rPr>
                        <a:t>Rs</a:t>
                      </a:r>
                      <a:r>
                        <a:rPr lang="en-US" sz="2000" u="none" strike="noStrike" dirty="0" smtClean="0">
                          <a:effectLst/>
                        </a:rPr>
                        <a:t>. Cr.)</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a:effectLst/>
                        </a:rPr>
                        <a:t>Y-o-Y %</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354726">
                <a:tc>
                  <a:txBody>
                    <a:bodyPr/>
                    <a:lstStyle/>
                    <a:p>
                      <a:pPr algn="ctr" fontAlgn="b"/>
                      <a:r>
                        <a:rPr lang="en-US" sz="2000" u="none" strike="noStrike" dirty="0">
                          <a:effectLst/>
                        </a:rPr>
                        <a:t>Mar-10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29.20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endParaRPr lang="en-US" sz="2000" b="0" i="0" u="none" strike="noStrike" dirty="0" smtClean="0">
                        <a:solidFill>
                          <a:srgbClr val="000000"/>
                        </a:solidFill>
                        <a:effectLst/>
                        <a:latin typeface="+mn-lt"/>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a:effectLst/>
                        </a:rPr>
                        <a:t>Mar-11</a:t>
                      </a:r>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42.75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46%</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a:effectLst/>
                        </a:rPr>
                        <a:t>Mar-12</a:t>
                      </a:r>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66.28</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55%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a:effectLst/>
                        </a:rPr>
                        <a:t>Mar-13</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88.24</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33%</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a:effectLst/>
                        </a:rPr>
                        <a:t>Mar-14</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149.54</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69%</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smtClean="0">
                          <a:effectLst/>
                        </a:rPr>
                        <a:t>Mar-15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343.33</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130%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smtClean="0">
                          <a:effectLst/>
                        </a:rPr>
                        <a:t>Mar-16</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717.73</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109%</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1345706" y="6013004"/>
            <a:ext cx="6012448" cy="400110"/>
          </a:xfrm>
          <a:prstGeom prst="rect">
            <a:avLst/>
          </a:prstGeom>
          <a:noFill/>
        </p:spPr>
        <p:txBody>
          <a:bodyPr wrap="square" rtlCol="0">
            <a:spAutoFit/>
          </a:bodyPr>
          <a:lstStyle/>
          <a:p>
            <a:pPr algn="ctr"/>
            <a:r>
              <a:rPr lang="en-US" sz="2000" b="1" dirty="0"/>
              <a:t>Revenue Growth of </a:t>
            </a:r>
            <a:r>
              <a:rPr lang="en-US" sz="2000" b="1" dirty="0" smtClean="0"/>
              <a:t>25x </a:t>
            </a:r>
            <a:r>
              <a:rPr lang="en-US" sz="2000" b="1" dirty="0"/>
              <a:t>since IPO in 2010</a:t>
            </a:r>
          </a:p>
        </p:txBody>
      </p:sp>
      <p:sp>
        <p:nvSpPr>
          <p:cNvPr id="8"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3</a:t>
            </a:fld>
            <a:endParaRPr lang="en-IN" dirty="0"/>
          </a:p>
        </p:txBody>
      </p:sp>
    </p:spTree>
    <p:extLst>
      <p:ext uri="{BB962C8B-B14F-4D97-AF65-F5344CB8AC3E}">
        <p14:creationId xmlns:p14="http://schemas.microsoft.com/office/powerpoint/2010/main" val="635723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Businesses</a:t>
            </a:r>
            <a:endParaRPr lang="en-US" dirty="0"/>
          </a:p>
        </p:txBody>
      </p:sp>
      <p:sp>
        <p:nvSpPr>
          <p:cNvPr id="3" name="Content Placeholder 2"/>
          <p:cNvSpPr>
            <a:spLocks noGrp="1"/>
          </p:cNvSpPr>
          <p:nvPr>
            <p:ph idx="1"/>
          </p:nvPr>
        </p:nvSpPr>
        <p:spPr>
          <a:xfrm>
            <a:off x="4065537" y="1613683"/>
            <a:ext cx="3962400" cy="4800600"/>
          </a:xfrm>
        </p:spPr>
        <p:txBody>
          <a:bodyPr/>
          <a:lstStyle/>
          <a:p>
            <a:r>
              <a:rPr lang="en-US" dirty="0" smtClean="0"/>
              <a:t>123Greetings.com</a:t>
            </a:r>
          </a:p>
          <a:p>
            <a:pPr lvl="1"/>
            <a:r>
              <a:rPr lang="en-US" sz="1800" dirty="0" smtClean="0"/>
              <a:t>Online Advertising</a:t>
            </a:r>
          </a:p>
        </p:txBody>
      </p:sp>
      <p:sp>
        <p:nvSpPr>
          <p:cNvPr id="6" name="Content Placeholder 2"/>
          <p:cNvSpPr txBox="1">
            <a:spLocks/>
          </p:cNvSpPr>
          <p:nvPr/>
        </p:nvSpPr>
        <p:spPr>
          <a:xfrm>
            <a:off x="346227" y="1600199"/>
            <a:ext cx="3719310" cy="49363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123Stores.com</a:t>
            </a:r>
          </a:p>
          <a:p>
            <a:pPr lvl="1"/>
            <a:r>
              <a:rPr lang="en-US" sz="1800" dirty="0" smtClean="0"/>
              <a:t>Online E-Commerce Retail</a:t>
            </a:r>
          </a:p>
          <a:p>
            <a:pPr lvl="1"/>
            <a:endParaRPr lang="en-US" dirty="0" smtClean="0"/>
          </a:p>
          <a:p>
            <a:endParaRPr lang="en-US" dirty="0" smtClean="0"/>
          </a:p>
          <a:p>
            <a:endParaRPr lang="en-US" dirty="0" smtClean="0"/>
          </a:p>
          <a:p>
            <a:pPr marL="114300" indent="0">
              <a:buNone/>
            </a:pPr>
            <a:endParaRPr lang="en-US" dirty="0"/>
          </a:p>
        </p:txBody>
      </p:sp>
      <p:pic>
        <p:nvPicPr>
          <p:cNvPr id="8" name="Picture 7" descr="Screen Shot 2015-04-17 at 11.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653" y="2737369"/>
            <a:ext cx="2887941" cy="1979514"/>
          </a:xfrm>
          <a:prstGeom prst="rect">
            <a:avLst/>
          </a:prstGeom>
        </p:spPr>
      </p:pic>
      <p:sp>
        <p:nvSpPr>
          <p:cNvPr id="7"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4</a:t>
            </a:fld>
            <a:endParaRPr lang="en-IN" dirty="0"/>
          </a:p>
        </p:txBody>
      </p:sp>
      <p:pic>
        <p:nvPicPr>
          <p:cNvPr id="5" name="Picture 4" descr="Screen Shot 2015-05-26 at 6.0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786" y="2750853"/>
            <a:ext cx="3038972" cy="1979514"/>
          </a:xfrm>
          <a:prstGeom prst="rect">
            <a:avLst/>
          </a:prstGeom>
        </p:spPr>
      </p:pic>
    </p:spTree>
    <p:extLst>
      <p:ext uri="{BB962C8B-B14F-4D97-AF65-F5344CB8AC3E}">
        <p14:creationId xmlns:p14="http://schemas.microsoft.com/office/powerpoint/2010/main" val="23349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a:t>
            </a:r>
            <a:endParaRPr lang="en-US" dirty="0"/>
          </a:p>
        </p:txBody>
      </p:sp>
      <p:sp>
        <p:nvSpPr>
          <p:cNvPr id="3" name="Content Placeholder 2"/>
          <p:cNvSpPr>
            <a:spLocks noGrp="1"/>
          </p:cNvSpPr>
          <p:nvPr>
            <p:ph idx="1"/>
          </p:nvPr>
        </p:nvSpPr>
        <p:spPr/>
        <p:txBody>
          <a:bodyPr/>
          <a:lstStyle/>
          <a:p>
            <a:r>
              <a:rPr lang="en-US" sz="2000" dirty="0" smtClean="0"/>
              <a:t>Launched </a:t>
            </a:r>
            <a:r>
              <a:rPr lang="en-US" sz="2000" dirty="0"/>
              <a:t>in 2009</a:t>
            </a:r>
          </a:p>
          <a:p>
            <a:pPr lvl="1"/>
            <a:r>
              <a:rPr lang="en-US" sz="1600" dirty="0" smtClean="0"/>
              <a:t>#262 </a:t>
            </a:r>
            <a:r>
              <a:rPr lang="en-US" sz="1600" dirty="0"/>
              <a:t>on Internet Retailer </a:t>
            </a:r>
            <a:r>
              <a:rPr lang="en-US" sz="1600" dirty="0" smtClean="0"/>
              <a:t>Top 500 Guide </a:t>
            </a:r>
            <a:r>
              <a:rPr lang="en-US" sz="1600" dirty="0"/>
              <a:t>in </a:t>
            </a:r>
            <a:r>
              <a:rPr lang="en-US" sz="1600" dirty="0" smtClean="0"/>
              <a:t>2016</a:t>
            </a:r>
          </a:p>
          <a:p>
            <a:pPr lvl="1"/>
            <a:r>
              <a:rPr lang="en-US" sz="1600" dirty="0" smtClean="0"/>
              <a:t>#1641 on Inc. 5000 fastest growing US company</a:t>
            </a:r>
          </a:p>
          <a:p>
            <a:pPr lvl="1"/>
            <a:r>
              <a:rPr lang="en-US" sz="1600" dirty="0" smtClean="0"/>
              <a:t>11</a:t>
            </a:r>
            <a:r>
              <a:rPr lang="en-US" sz="1600" baseline="30000" dirty="0" smtClean="0"/>
              <a:t>th</a:t>
            </a:r>
            <a:r>
              <a:rPr lang="en-US" sz="1600" dirty="0" smtClean="0"/>
              <a:t> </a:t>
            </a:r>
            <a:r>
              <a:rPr lang="en-US" sz="1600" dirty="0"/>
              <a:t>fastest growing online retailer in the </a:t>
            </a:r>
            <a:r>
              <a:rPr lang="en-US" sz="1600" dirty="0" smtClean="0"/>
              <a:t>US</a:t>
            </a:r>
            <a:endParaRPr lang="en-US" sz="1600" dirty="0"/>
          </a:p>
          <a:p>
            <a:endParaRPr lang="en-US" dirty="0" smtClean="0"/>
          </a:p>
          <a:p>
            <a:r>
              <a:rPr lang="en-US" sz="2000" dirty="0" smtClean="0"/>
              <a:t>Business </a:t>
            </a:r>
            <a:r>
              <a:rPr lang="en-US" sz="2000" dirty="0"/>
              <a:t>Model</a:t>
            </a:r>
          </a:p>
          <a:p>
            <a:pPr lvl="1"/>
            <a:r>
              <a:rPr lang="en-US" sz="1600" dirty="0" smtClean="0"/>
              <a:t>Online </a:t>
            </a:r>
            <a:r>
              <a:rPr lang="en-US" sz="1600" dirty="0" smtClean="0">
                <a:solidFill>
                  <a:srgbClr val="2F2B20"/>
                </a:solidFill>
              </a:rPr>
              <a:t>E-Commerce Retail</a:t>
            </a:r>
            <a:endParaRPr lang="en-US" sz="1600" dirty="0">
              <a:solidFill>
                <a:srgbClr val="2F2B20"/>
              </a:solidFill>
            </a:endParaRPr>
          </a:p>
          <a:p>
            <a:endParaRPr lang="en-US" dirty="0">
              <a:solidFill>
                <a:srgbClr val="2F2B20"/>
              </a:solidFill>
            </a:endParaRPr>
          </a:p>
          <a:p>
            <a:r>
              <a:rPr lang="en-US" sz="2000" dirty="0" smtClean="0">
                <a:solidFill>
                  <a:srgbClr val="2F2B20"/>
                </a:solidFill>
              </a:rPr>
              <a:t>Revenues</a:t>
            </a:r>
            <a:endParaRPr lang="en-US" dirty="0">
              <a:solidFill>
                <a:srgbClr val="2F2B20"/>
              </a:solidFill>
            </a:endParaRPr>
          </a:p>
          <a:p>
            <a:pPr lvl="1"/>
            <a:r>
              <a:rPr lang="en-US" sz="1600" dirty="0" smtClean="0">
                <a:solidFill>
                  <a:srgbClr val="2F2B20"/>
                </a:solidFill>
              </a:rPr>
              <a:t>FY2014-15 </a:t>
            </a:r>
            <a:r>
              <a:rPr lang="en-US" sz="1600" dirty="0">
                <a:solidFill>
                  <a:srgbClr val="2F2B20"/>
                </a:solidFill>
              </a:rPr>
              <a:t>– </a:t>
            </a:r>
            <a:r>
              <a:rPr lang="en-US" sz="1600" dirty="0" err="1">
                <a:solidFill>
                  <a:srgbClr val="2F2B20"/>
                </a:solidFill>
              </a:rPr>
              <a:t>Rs</a:t>
            </a:r>
            <a:r>
              <a:rPr lang="en-US" sz="1600" dirty="0" smtClean="0">
                <a:solidFill>
                  <a:srgbClr val="2F2B20"/>
                </a:solidFill>
              </a:rPr>
              <a:t>. 323 Cr.</a:t>
            </a:r>
          </a:p>
          <a:p>
            <a:pPr lvl="1"/>
            <a:r>
              <a:rPr lang="en-US" sz="1600" dirty="0" smtClean="0">
                <a:solidFill>
                  <a:srgbClr val="2F2B20"/>
                </a:solidFill>
              </a:rPr>
              <a:t>FY2015-16 </a:t>
            </a:r>
            <a:r>
              <a:rPr lang="en-US" sz="1600" dirty="0">
                <a:solidFill>
                  <a:srgbClr val="2F2B20"/>
                </a:solidFill>
              </a:rPr>
              <a:t>– </a:t>
            </a:r>
            <a:r>
              <a:rPr lang="en-US" sz="1600" dirty="0" err="1">
                <a:solidFill>
                  <a:srgbClr val="2F2B20"/>
                </a:solidFill>
              </a:rPr>
              <a:t>Rs</a:t>
            </a:r>
            <a:r>
              <a:rPr lang="en-US" sz="1600" dirty="0">
                <a:solidFill>
                  <a:srgbClr val="2F2B20"/>
                </a:solidFill>
              </a:rPr>
              <a:t>. </a:t>
            </a:r>
            <a:r>
              <a:rPr lang="en-US" sz="1600" dirty="0" smtClean="0">
                <a:solidFill>
                  <a:srgbClr val="2F2B20"/>
                </a:solidFill>
              </a:rPr>
              <a:t>699 Cr</a:t>
            </a:r>
            <a:r>
              <a:rPr lang="en-US" sz="1800" dirty="0">
                <a:solidFill>
                  <a:srgbClr val="2F2B20"/>
                </a:solidFill>
              </a:rPr>
              <a:t>.</a:t>
            </a:r>
          </a:p>
          <a:p>
            <a:pPr marL="411480" lvl="1" indent="0">
              <a:buNone/>
            </a:pPr>
            <a:endParaRPr lang="en-US" sz="1800" dirty="0">
              <a:solidFill>
                <a:srgbClr val="2F2B20"/>
              </a:solidFill>
            </a:endParaRPr>
          </a:p>
        </p:txBody>
      </p:sp>
      <p:pic>
        <p:nvPicPr>
          <p:cNvPr id="5" name="Picture 4" descr="Screen Shot 2015-04-17 at 11.4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198" y="3174825"/>
            <a:ext cx="4216124" cy="2354226"/>
          </a:xfrm>
          <a:prstGeom prst="rect">
            <a:avLst/>
          </a:prstGeom>
        </p:spPr>
      </p:pic>
      <p:sp>
        <p:nvSpPr>
          <p:cNvPr id="6"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5</a:t>
            </a:fld>
            <a:endParaRPr lang="en-IN" dirty="0"/>
          </a:p>
        </p:txBody>
      </p:sp>
    </p:spTree>
    <p:extLst>
      <p:ext uri="{BB962C8B-B14F-4D97-AF65-F5344CB8AC3E}">
        <p14:creationId xmlns:p14="http://schemas.microsoft.com/office/powerpoint/2010/main" val="2345086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Website</a:t>
            </a:r>
            <a:endParaRPr lang="en-US" dirty="0"/>
          </a:p>
        </p:txBody>
      </p:sp>
      <p:pic>
        <p:nvPicPr>
          <p:cNvPr id="4" name="Content Placeholder 3" descr="Screen Shot 2015-04-17 at 11.45.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r="637"/>
          <a:stretch/>
        </p:blipFill>
        <p:spPr>
          <a:xfrm>
            <a:off x="457200" y="1557176"/>
            <a:ext cx="7964806" cy="4843624"/>
          </a:xfrm>
        </p:spPr>
      </p:pic>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6</a:t>
            </a:fld>
            <a:endParaRPr lang="en-IN" dirty="0"/>
          </a:p>
        </p:txBody>
      </p:sp>
    </p:spTree>
    <p:extLst>
      <p:ext uri="{BB962C8B-B14F-4D97-AF65-F5344CB8AC3E}">
        <p14:creationId xmlns:p14="http://schemas.microsoft.com/office/powerpoint/2010/main" val="2191490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Catalog</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Over 500,000 </a:t>
            </a:r>
            <a:r>
              <a:rPr lang="en-US" sz="2000" dirty="0"/>
              <a:t>products for sale on the site.</a:t>
            </a:r>
          </a:p>
          <a:p>
            <a:endParaRPr lang="en-US" sz="2000" dirty="0"/>
          </a:p>
          <a:p>
            <a:r>
              <a:rPr lang="en-US" sz="2000" dirty="0" smtClean="0"/>
              <a:t>Products </a:t>
            </a:r>
            <a:r>
              <a:rPr lang="en-US" sz="2000" dirty="0"/>
              <a:t>sourced from over </a:t>
            </a:r>
            <a:r>
              <a:rPr lang="en-US" sz="2000" dirty="0" smtClean="0"/>
              <a:t>1600 </a:t>
            </a:r>
            <a:r>
              <a:rPr lang="en-US" sz="2000" dirty="0" smtClean="0"/>
              <a:t>suppliers</a:t>
            </a:r>
            <a:endParaRPr lang="en-US" sz="2000" dirty="0"/>
          </a:p>
          <a:p>
            <a:endParaRPr lang="en-US" sz="2000" dirty="0"/>
          </a:p>
          <a:p>
            <a:r>
              <a:rPr lang="en-US" sz="2000" dirty="0"/>
              <a:t>A</a:t>
            </a:r>
            <a:r>
              <a:rPr lang="en-US" sz="2000" dirty="0" smtClean="0"/>
              <a:t>dding 10,000 </a:t>
            </a:r>
            <a:r>
              <a:rPr lang="en-US" sz="2000" dirty="0"/>
              <a:t>new products every month</a:t>
            </a:r>
          </a:p>
          <a:p>
            <a:endParaRPr lang="en-US" sz="2000" dirty="0"/>
          </a:p>
          <a:p>
            <a:r>
              <a:rPr lang="en-US" sz="2000" dirty="0" smtClean="0"/>
              <a:t>Top Product </a:t>
            </a:r>
            <a:r>
              <a:rPr lang="en-US" sz="2000" dirty="0"/>
              <a:t>Categories by Revenues </a:t>
            </a:r>
            <a:r>
              <a:rPr lang="en-US" sz="2000" dirty="0" smtClean="0"/>
              <a:t>(FY2015-16)</a:t>
            </a:r>
            <a:endParaRPr lang="en-US" dirty="0"/>
          </a:p>
          <a:p>
            <a:pPr lvl="2"/>
            <a:r>
              <a:rPr lang="en-US" sz="1600" dirty="0"/>
              <a:t>Furniture, Patio, Lawn &amp; Garden	</a:t>
            </a:r>
            <a:r>
              <a:rPr lang="en-US" sz="1600" dirty="0" smtClean="0"/>
              <a:t>	</a:t>
            </a:r>
            <a:r>
              <a:rPr lang="en-US" sz="1600" dirty="0" smtClean="0"/>
              <a:t>30%</a:t>
            </a:r>
            <a:endParaRPr lang="en-US" sz="1600" dirty="0"/>
          </a:p>
          <a:p>
            <a:pPr lvl="2"/>
            <a:r>
              <a:rPr lang="en-US" sz="1600" dirty="0"/>
              <a:t>Musical Instruments &amp; Gadgets	</a:t>
            </a:r>
            <a:r>
              <a:rPr lang="en-US" sz="1600" dirty="0" smtClean="0"/>
              <a:t>	</a:t>
            </a:r>
            <a:r>
              <a:rPr lang="en-US" sz="1600" dirty="0" smtClean="0"/>
              <a:t>20%</a:t>
            </a:r>
            <a:endParaRPr lang="en-US" sz="1600" dirty="0" smtClean="0"/>
          </a:p>
          <a:p>
            <a:pPr lvl="2"/>
            <a:r>
              <a:rPr lang="en-US" sz="1600" dirty="0" smtClean="0"/>
              <a:t>Home </a:t>
            </a:r>
            <a:r>
              <a:rPr lang="en-US" sz="1600" dirty="0"/>
              <a:t>Improvement &amp; Art Crafts	</a:t>
            </a:r>
            <a:r>
              <a:rPr lang="en-US" sz="1600" dirty="0" smtClean="0"/>
              <a:t>14%</a:t>
            </a:r>
            <a:endParaRPr lang="en-US" sz="1600" dirty="0"/>
          </a:p>
          <a:p>
            <a:pPr lvl="2"/>
            <a:r>
              <a:rPr lang="en-US" sz="1600" dirty="0" smtClean="0"/>
              <a:t>Kitchen</a:t>
            </a:r>
            <a:r>
              <a:rPr lang="en-US" sz="1600" dirty="0"/>
              <a:t>, Dining &amp; Appliances	</a:t>
            </a:r>
            <a:r>
              <a:rPr lang="en-US" sz="1600" dirty="0" smtClean="0"/>
              <a:t>	</a:t>
            </a:r>
            <a:r>
              <a:rPr lang="en-US" sz="1600" dirty="0" smtClean="0"/>
              <a:t>13%</a:t>
            </a:r>
            <a:endParaRPr lang="en-US" sz="1600" dirty="0" smtClean="0"/>
          </a:p>
          <a:p>
            <a:pPr lvl="2"/>
            <a:r>
              <a:rPr lang="en-US" sz="1600" dirty="0" smtClean="0"/>
              <a:t>Toys</a:t>
            </a:r>
            <a:r>
              <a:rPr lang="en-US" sz="1600" dirty="0"/>
              <a:t>, Games &amp; Baby			11</a:t>
            </a:r>
            <a:r>
              <a:rPr lang="en-US" sz="1600" dirty="0" smtClean="0"/>
              <a:t>%</a:t>
            </a:r>
          </a:p>
          <a:p>
            <a:pPr lvl="2"/>
            <a:r>
              <a:rPr lang="en-US" sz="1600" dirty="0" smtClean="0"/>
              <a:t>Sports &amp; Outdoor			08%</a:t>
            </a:r>
          </a:p>
          <a:p>
            <a:pPr lvl="2"/>
            <a:r>
              <a:rPr lang="en-US" sz="1600" dirty="0" smtClean="0"/>
              <a:t>Others				</a:t>
            </a:r>
            <a:r>
              <a:rPr lang="en-US" sz="1600" dirty="0" smtClean="0"/>
              <a:t>04%</a:t>
            </a:r>
            <a:endParaRPr lang="en-US" sz="1600" dirty="0" smtClean="0"/>
          </a:p>
          <a:p>
            <a:pPr marL="777240" lvl="2" indent="0">
              <a:buNone/>
            </a:pPr>
            <a:r>
              <a:rPr lang="en-US" dirty="0" smtClean="0"/>
              <a:t>				</a:t>
            </a:r>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7</a:t>
            </a:fld>
            <a:endParaRPr lang="en-IN" dirty="0"/>
          </a:p>
        </p:txBody>
      </p:sp>
    </p:spTree>
    <p:extLst>
      <p:ext uri="{BB962C8B-B14F-4D97-AF65-F5344CB8AC3E}">
        <p14:creationId xmlns:p14="http://schemas.microsoft.com/office/powerpoint/2010/main" val="3932423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Operations</a:t>
            </a:r>
            <a:endParaRPr lang="en-US" dirty="0"/>
          </a:p>
        </p:txBody>
      </p:sp>
      <p:sp>
        <p:nvSpPr>
          <p:cNvPr id="3" name="Content Placeholder 2"/>
          <p:cNvSpPr>
            <a:spLocks noGrp="1"/>
          </p:cNvSpPr>
          <p:nvPr>
            <p:ph idx="1"/>
          </p:nvPr>
        </p:nvSpPr>
        <p:spPr>
          <a:xfrm>
            <a:off x="457200" y="1600200"/>
            <a:ext cx="7620000" cy="4800600"/>
          </a:xfrm>
        </p:spPr>
        <p:txBody>
          <a:bodyPr/>
          <a:lstStyle/>
          <a:p>
            <a:r>
              <a:rPr lang="en-US" sz="2000" smtClean="0">
                <a:solidFill>
                  <a:srgbClr val="2F2B20"/>
                </a:solidFill>
              </a:rPr>
              <a:t>1,969,233 </a:t>
            </a:r>
            <a:r>
              <a:rPr lang="en-US" sz="2000" dirty="0" smtClean="0">
                <a:solidFill>
                  <a:srgbClr val="2F2B20"/>
                </a:solidFill>
              </a:rPr>
              <a:t>orders in FY2015-16 </a:t>
            </a:r>
          </a:p>
          <a:p>
            <a:pPr lvl="1"/>
            <a:r>
              <a:rPr lang="en-US" sz="1600" dirty="0" smtClean="0">
                <a:solidFill>
                  <a:srgbClr val="2F2B20"/>
                </a:solidFill>
              </a:rPr>
              <a:t>(772,981 orders FY2014-15).</a:t>
            </a:r>
          </a:p>
          <a:p>
            <a:pPr marL="114300" indent="0">
              <a:buNone/>
            </a:pPr>
            <a:r>
              <a:rPr lang="en-US" sz="2000" dirty="0">
                <a:solidFill>
                  <a:srgbClr val="2F2B20"/>
                </a:solidFill>
              </a:rPr>
              <a:t> </a:t>
            </a:r>
          </a:p>
          <a:p>
            <a:r>
              <a:rPr lang="en-US" sz="2000" dirty="0" smtClean="0"/>
              <a:t>Distribution Centers</a:t>
            </a:r>
          </a:p>
          <a:p>
            <a:pPr lvl="1"/>
            <a:r>
              <a:rPr lang="en-US" sz="1600" dirty="0" smtClean="0"/>
              <a:t>East </a:t>
            </a:r>
            <a:r>
              <a:rPr lang="en-US" sz="1600" dirty="0"/>
              <a:t>Coast (</a:t>
            </a:r>
            <a:r>
              <a:rPr lang="en-US" sz="1600" dirty="0" smtClean="0"/>
              <a:t>New York)</a:t>
            </a:r>
          </a:p>
          <a:p>
            <a:pPr lvl="1"/>
            <a:r>
              <a:rPr lang="en-US" sz="1600" dirty="0" smtClean="0"/>
              <a:t>West </a:t>
            </a:r>
            <a:r>
              <a:rPr lang="en-US" sz="1600" dirty="0"/>
              <a:t>Coast (</a:t>
            </a:r>
            <a:r>
              <a:rPr lang="en-US" sz="1600" dirty="0" smtClean="0"/>
              <a:t>Nevada)</a:t>
            </a:r>
            <a:endParaRPr lang="en-US" sz="1600" dirty="0"/>
          </a:p>
          <a:p>
            <a:endParaRPr lang="en-US" dirty="0"/>
          </a:p>
          <a:p>
            <a:r>
              <a:rPr lang="en-US" sz="2000" dirty="0" smtClean="0"/>
              <a:t>Delivery to 95% </a:t>
            </a:r>
            <a:r>
              <a:rPr lang="en-US" sz="2000" dirty="0"/>
              <a:t>of US </a:t>
            </a:r>
            <a:r>
              <a:rPr lang="en-US" sz="2000" dirty="0" smtClean="0"/>
              <a:t>zip codes </a:t>
            </a:r>
            <a:r>
              <a:rPr lang="en-US" sz="2000" dirty="0"/>
              <a:t>in </a:t>
            </a:r>
            <a:r>
              <a:rPr lang="en-US" sz="2000" dirty="0" smtClean="0"/>
              <a:t>2-3 </a:t>
            </a:r>
            <a:r>
              <a:rPr lang="en-US" sz="2000" dirty="0"/>
              <a:t>business days</a:t>
            </a:r>
          </a:p>
          <a:p>
            <a:pPr marL="114300" indent="0">
              <a:buNone/>
            </a:pPr>
            <a:endParaRPr lang="en-US" sz="2000" dirty="0"/>
          </a:p>
          <a:p>
            <a:r>
              <a:rPr lang="en-US" sz="2000" dirty="0" smtClean="0"/>
              <a:t>Partnerships </a:t>
            </a:r>
            <a:r>
              <a:rPr lang="en-US" sz="2000" dirty="0"/>
              <a:t>with UPS &amp; </a:t>
            </a:r>
            <a:r>
              <a:rPr lang="en-US" sz="2000" dirty="0" smtClean="0"/>
              <a:t>FedEx</a:t>
            </a:r>
            <a:endParaRPr lang="en-US" sz="20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8</a:t>
            </a:fld>
            <a:endParaRPr lang="en-IN" dirty="0"/>
          </a:p>
        </p:txBody>
      </p:sp>
    </p:spTree>
    <p:extLst>
      <p:ext uri="{BB962C8B-B14F-4D97-AF65-F5344CB8AC3E}">
        <p14:creationId xmlns:p14="http://schemas.microsoft.com/office/powerpoint/2010/main" val="34452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Sales</a:t>
            </a:r>
            <a:endParaRPr lang="en-US" dirty="0"/>
          </a:p>
        </p:txBody>
      </p:sp>
      <p:sp>
        <p:nvSpPr>
          <p:cNvPr id="3" name="Content Placeholder 2"/>
          <p:cNvSpPr>
            <a:spLocks noGrp="1"/>
          </p:cNvSpPr>
          <p:nvPr>
            <p:ph idx="1"/>
          </p:nvPr>
        </p:nvSpPr>
        <p:spPr/>
        <p:txBody>
          <a:bodyPr>
            <a:normAutofit/>
          </a:bodyPr>
          <a:lstStyle/>
          <a:p>
            <a:pPr lvl="0"/>
            <a:r>
              <a:rPr lang="en-US" dirty="0"/>
              <a:t>Shop in Shop Partnerships with leading </a:t>
            </a:r>
            <a:r>
              <a:rPr lang="en-US" dirty="0" smtClean="0"/>
              <a:t>retailers</a:t>
            </a:r>
            <a:endParaRPr lang="en-US" dirty="0"/>
          </a:p>
          <a:p>
            <a:pPr lvl="1"/>
            <a:r>
              <a:rPr lang="en-US" sz="1800" dirty="0"/>
              <a:t>Reach a larger audience</a:t>
            </a:r>
          </a:p>
          <a:p>
            <a:pPr lvl="1"/>
            <a:r>
              <a:rPr lang="en-US" sz="1800" dirty="0"/>
              <a:t>Lower customer acquisition costs</a:t>
            </a:r>
          </a:p>
          <a:p>
            <a:pPr lvl="1"/>
            <a:r>
              <a:rPr lang="en-US" sz="1800" dirty="0"/>
              <a:t>Better discounts from suppliers</a:t>
            </a:r>
          </a:p>
          <a:p>
            <a:pPr lvl="1"/>
            <a:r>
              <a:rPr lang="en-US" sz="1800" dirty="0"/>
              <a:t>Efficient </a:t>
            </a:r>
            <a:r>
              <a:rPr lang="en-US" sz="1800" dirty="0" smtClean="0"/>
              <a:t>Logistics</a:t>
            </a:r>
            <a:endParaRPr lang="en-US" sz="1800" dirty="0"/>
          </a:p>
          <a:p>
            <a:pPr lvl="0"/>
            <a:endParaRPr lang="en-US" sz="2400" dirty="0" smtClean="0"/>
          </a:p>
          <a:p>
            <a:r>
              <a:rPr lang="en-US" sz="2000" dirty="0" err="1" smtClean="0"/>
              <a:t>Amazon.com</a:t>
            </a:r>
            <a:r>
              <a:rPr lang="en-US" sz="2000" dirty="0" smtClean="0"/>
              <a:t>			</a:t>
            </a:r>
            <a:r>
              <a:rPr lang="en-US" sz="2000" dirty="0" err="1" smtClean="0"/>
              <a:t>Ebay.com</a:t>
            </a:r>
            <a:endParaRPr lang="en-US" sz="2000" dirty="0"/>
          </a:p>
          <a:p>
            <a:pPr lvl="1"/>
            <a:r>
              <a:rPr lang="en-US" sz="1600" dirty="0"/>
              <a:t>Working since </a:t>
            </a:r>
            <a:r>
              <a:rPr lang="en-US" sz="1600" dirty="0" smtClean="0"/>
              <a:t>2010			Working </a:t>
            </a:r>
            <a:r>
              <a:rPr lang="en-US" sz="1600" dirty="0"/>
              <a:t>since </a:t>
            </a:r>
            <a:r>
              <a:rPr lang="en-US" sz="1600" dirty="0" smtClean="0"/>
              <a:t>2011</a:t>
            </a:r>
            <a:endParaRPr lang="en-US" sz="1600" dirty="0"/>
          </a:p>
          <a:p>
            <a:pPr lvl="1"/>
            <a:r>
              <a:rPr lang="en-US" sz="1600" dirty="0"/>
              <a:t>Largest partner in </a:t>
            </a:r>
            <a:r>
              <a:rPr lang="en-US" sz="1600" dirty="0" smtClean="0"/>
              <a:t>FY2015-16		2</a:t>
            </a:r>
            <a:r>
              <a:rPr lang="en-US" sz="1600" baseline="30000" dirty="0" smtClean="0"/>
              <a:t>nd</a:t>
            </a:r>
            <a:r>
              <a:rPr lang="en-US" sz="1600" dirty="0" smtClean="0"/>
              <a:t> </a:t>
            </a:r>
            <a:r>
              <a:rPr lang="en-US" sz="1600" dirty="0"/>
              <a:t>largest partner in </a:t>
            </a:r>
            <a:r>
              <a:rPr lang="en-US" sz="1600" dirty="0" smtClean="0"/>
              <a:t>FY2015-16</a:t>
            </a:r>
            <a:endParaRPr lang="en-US" sz="1600" dirty="0"/>
          </a:p>
          <a:p>
            <a:r>
              <a:rPr lang="en-US" sz="2000" dirty="0"/>
              <a:t>Amazon Canada		 </a:t>
            </a:r>
            <a:r>
              <a:rPr lang="en-US" sz="2000" dirty="0" err="1"/>
              <a:t>Alibaba’s</a:t>
            </a:r>
            <a:r>
              <a:rPr lang="en-US" sz="2000" dirty="0"/>
              <a:t> 11main.com </a:t>
            </a:r>
            <a:endParaRPr lang="en-US" sz="2000" dirty="0" smtClean="0"/>
          </a:p>
          <a:p>
            <a:r>
              <a:rPr lang="en-US" sz="2000" dirty="0" err="1"/>
              <a:t>Sears.com</a:t>
            </a:r>
            <a:r>
              <a:rPr lang="en-US" sz="2000" dirty="0"/>
              <a:t> </a:t>
            </a:r>
            <a:r>
              <a:rPr lang="en-US" sz="2000" dirty="0" smtClean="0"/>
              <a:t>			New </a:t>
            </a:r>
            <a:r>
              <a:rPr lang="en-US" sz="2000" dirty="0"/>
              <a:t>Egg</a:t>
            </a:r>
            <a:endParaRPr lang="en-US" sz="2000" dirty="0" smtClean="0"/>
          </a:p>
          <a:p>
            <a:r>
              <a:rPr lang="en-US" sz="2000" dirty="0" err="1"/>
              <a:t>Rakuten</a:t>
            </a:r>
            <a:r>
              <a:rPr lang="en-US" sz="2000" dirty="0"/>
              <a:t> (</a:t>
            </a:r>
            <a:r>
              <a:rPr lang="en-US" sz="2000" dirty="0" err="1"/>
              <a:t>buy.com</a:t>
            </a:r>
            <a:r>
              <a:rPr lang="en-US" sz="2000" dirty="0"/>
              <a:t>) </a:t>
            </a:r>
            <a:r>
              <a:rPr lang="en-US" sz="2000" dirty="0" smtClean="0"/>
              <a:t>		</a:t>
            </a:r>
            <a:r>
              <a:rPr lang="en-US" sz="2000" dirty="0" err="1" smtClean="0"/>
              <a:t>Bestbuy.com</a:t>
            </a:r>
            <a:endParaRPr lang="en-US" sz="2000" dirty="0" smtClean="0"/>
          </a:p>
          <a:p>
            <a:r>
              <a:rPr lang="en-US" sz="2000" dirty="0" err="1" smtClean="0"/>
              <a:t>Jet.com</a:t>
            </a:r>
            <a:endParaRPr lang="en-US" sz="2000" dirty="0" smtClean="0"/>
          </a:p>
          <a:p>
            <a:endParaRPr lang="en-US" sz="2000" dirty="0" smtClean="0"/>
          </a:p>
          <a:p>
            <a:pPr marL="114300" lvl="0" indent="0">
              <a:buNone/>
            </a:pPr>
            <a:endParaRPr lang="en-US" sz="2400" dirty="0" smtClean="0"/>
          </a:p>
          <a:p>
            <a:pPr lvl="0"/>
            <a:endParaRPr lang="en-US" sz="24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9</a:t>
            </a:fld>
            <a:endParaRPr lang="en-IN" dirty="0"/>
          </a:p>
        </p:txBody>
      </p:sp>
    </p:spTree>
    <p:extLst>
      <p:ext uri="{BB962C8B-B14F-4D97-AF65-F5344CB8AC3E}">
        <p14:creationId xmlns:p14="http://schemas.microsoft.com/office/powerpoint/2010/main" val="2907061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6408</TotalTime>
  <Words>851</Words>
  <Application>Microsoft Macintosh PowerPoint</Application>
  <PresentationFormat>On-screen Show (4:3)</PresentationFormat>
  <Paragraphs>157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Agency FB</vt:lpstr>
      <vt:lpstr>Arial</vt:lpstr>
      <vt:lpstr>Calibri</vt:lpstr>
      <vt:lpstr>Cambria</vt:lpstr>
      <vt:lpstr>Adjacency</vt:lpstr>
      <vt:lpstr>IntraSoft Technologies Ltd</vt:lpstr>
      <vt:lpstr>IntraSoft: Promoters</vt:lpstr>
      <vt:lpstr>IntraSoft Technologies Ltd.</vt:lpstr>
      <vt:lpstr>Our Businesses</vt:lpstr>
      <vt:lpstr>123Stores.com</vt:lpstr>
      <vt:lpstr>123Stores.com: Website</vt:lpstr>
      <vt:lpstr>123Stores.com: Catalog</vt:lpstr>
      <vt:lpstr>123Stores.com: Operations</vt:lpstr>
      <vt:lpstr>123Stores.com: Sales</vt:lpstr>
      <vt:lpstr>123Greetings.com</vt:lpstr>
      <vt:lpstr>Disclaimer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IntraSoft Technologies Ltd</dc:title>
  <dc:creator>Sharad Kajaria</dc:creator>
  <cp:lastModifiedBy>Sharad Kajaria</cp:lastModifiedBy>
  <cp:revision>62</cp:revision>
  <cp:lastPrinted>2015-05-27T11:02:08Z</cp:lastPrinted>
  <dcterms:created xsi:type="dcterms:W3CDTF">2015-04-13T14:20:08Z</dcterms:created>
  <dcterms:modified xsi:type="dcterms:W3CDTF">2016-05-27T08:12:14Z</dcterms:modified>
</cp:coreProperties>
</file>