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0" r:id="rId1"/>
  </p:sldMasterIdLst>
  <p:sldIdLst>
    <p:sldId id="256" r:id="rId2"/>
    <p:sldId id="270" r:id="rId3"/>
    <p:sldId id="268" r:id="rId4"/>
    <p:sldId id="260" r:id="rId5"/>
    <p:sldId id="258" r:id="rId6"/>
    <p:sldId id="259" r:id="rId7"/>
    <p:sldId id="267" r:id="rId8"/>
    <p:sldId id="261" r:id="rId9"/>
    <p:sldId id="263" r:id="rId10"/>
    <p:sldId id="262" r:id="rId11"/>
    <p:sldId id="264" r:id="rId12"/>
    <p:sldId id="280"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8" d="100"/>
          <a:sy n="98" d="100"/>
        </p:scale>
        <p:origin x="-89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31C8A0D-C8ED-074E-91E6-D6DEA2AD26B1}" type="datetimeFigureOut">
              <a:rPr lang="en-US" smtClean="0"/>
              <a:t>5/27/15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1C8A0D-C8ED-074E-91E6-D6DEA2AD26B1}" type="datetimeFigureOut">
              <a:rPr lang="en-US" smtClean="0"/>
              <a:t>5/27/15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EFBDF-0FA8-C645-A62A-7381FA029B9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1C8A0D-C8ED-074E-91E6-D6DEA2AD26B1}" type="datetimeFigureOut">
              <a:rPr lang="en-US" smtClean="0"/>
              <a:t>5/27/15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EFBDF-0FA8-C645-A62A-7381FA029B9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1C8A0D-C8ED-074E-91E6-D6DEA2AD26B1}" type="datetimeFigureOut">
              <a:rPr lang="en-US" smtClean="0"/>
              <a:t>5/27/15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EFBDF-0FA8-C645-A62A-7381FA029B9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1C8A0D-C8ED-074E-91E6-D6DEA2AD26B1}" type="datetimeFigureOut">
              <a:rPr lang="en-US" smtClean="0"/>
              <a:t>5/27/15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EFBDF-0FA8-C645-A62A-7381FA029B9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1C8A0D-C8ED-074E-91E6-D6DEA2AD26B1}" type="datetimeFigureOut">
              <a:rPr lang="en-US" smtClean="0"/>
              <a:t>5/27/15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EFBDF-0FA8-C645-A62A-7381FA029B9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1C8A0D-C8ED-074E-91E6-D6DEA2AD26B1}" type="datetimeFigureOut">
              <a:rPr lang="en-US" smtClean="0"/>
              <a:t>5/27/15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1EFBDF-0FA8-C645-A62A-7381FA029B9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1C8A0D-C8ED-074E-91E6-D6DEA2AD26B1}" type="datetimeFigureOut">
              <a:rPr lang="en-US" smtClean="0"/>
              <a:t>5/27/15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1EFBDF-0FA8-C645-A62A-7381FA029B9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C8A0D-C8ED-074E-91E6-D6DEA2AD26B1}" type="datetimeFigureOut">
              <a:rPr lang="en-US" smtClean="0"/>
              <a:t>5/27/15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1EFBDF-0FA8-C645-A62A-7381FA029B9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1C8A0D-C8ED-074E-91E6-D6DEA2AD26B1}" type="datetimeFigureOut">
              <a:rPr lang="en-US" smtClean="0"/>
              <a:t>5/27/15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C31C8A0D-C8ED-074E-91E6-D6DEA2AD26B1}" type="datetimeFigureOut">
              <a:rPr lang="en-US" smtClean="0"/>
              <a:t>5/27/15</a:t>
            </a:fld>
            <a:endParaRPr lang="en-US"/>
          </a:p>
        </p:txBody>
      </p:sp>
      <p:sp>
        <p:nvSpPr>
          <p:cNvPr id="9" name="Slide Number Placeholder 8"/>
          <p:cNvSpPr>
            <a:spLocks noGrp="1"/>
          </p:cNvSpPr>
          <p:nvPr>
            <p:ph type="sldNum" sz="quarter" idx="11"/>
          </p:nvPr>
        </p:nvSpPr>
        <p:spPr/>
        <p:txBody>
          <a:bodyPr/>
          <a:lstStyle/>
          <a:p>
            <a:fld id="{AA1EFBDF-0FA8-C645-A62A-7381FA029B9B}"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A1EFBDF-0FA8-C645-A62A-7381FA029B9B}"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C31C8A0D-C8ED-074E-91E6-D6DEA2AD26B1}" type="datetimeFigureOut">
              <a:rPr lang="en-US" smtClean="0"/>
              <a:t>5/27/15</a:t>
            </a:fld>
            <a:endParaRPr lang="en-US"/>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itlindia.com" TargetMode="External"/><Relationship Id="rId4" Type="http://schemas.openxmlformats.org/officeDocument/2006/relationships/hyperlink" Target="mailto:jshogun@sgapl.net" TargetMode="External"/><Relationship Id="rId1" Type="http://schemas.openxmlformats.org/officeDocument/2006/relationships/slideLayout" Target="../slideLayouts/slideLayout7.xml"/><Relationship Id="rId2" Type="http://schemas.openxmlformats.org/officeDocument/2006/relationships/hyperlink" Target="mailto:purvangi.jain@itlindia.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err="1" smtClean="0">
                <a:latin typeface="+mn-lt"/>
              </a:rPr>
              <a:t>IntraSoft</a:t>
            </a:r>
            <a:r>
              <a:rPr lang="en-US" sz="5400" dirty="0" smtClean="0">
                <a:latin typeface="+mn-lt"/>
              </a:rPr>
              <a:t> Technologies Ltd</a:t>
            </a:r>
            <a:endParaRPr lang="en-US" sz="5400" dirty="0">
              <a:latin typeface="+mn-lt"/>
            </a:endParaRPr>
          </a:p>
        </p:txBody>
      </p:sp>
      <p:sp>
        <p:nvSpPr>
          <p:cNvPr id="3" name="Subtitle 2"/>
          <p:cNvSpPr>
            <a:spLocks noGrp="1"/>
          </p:cNvSpPr>
          <p:nvPr>
            <p:ph type="subTitle" idx="1"/>
          </p:nvPr>
        </p:nvSpPr>
        <p:spPr/>
        <p:txBody>
          <a:bodyPr>
            <a:normAutofit lnSpcReduction="10000"/>
          </a:bodyPr>
          <a:lstStyle/>
          <a:p>
            <a:r>
              <a:rPr lang="en-US" dirty="0" smtClean="0"/>
              <a:t>BSE: 533181, NSE: ISFT</a:t>
            </a:r>
          </a:p>
          <a:p>
            <a:endParaRPr lang="en-US" dirty="0"/>
          </a:p>
          <a:p>
            <a:r>
              <a:rPr lang="en-US" dirty="0" smtClean="0"/>
              <a:t>May 27, 2015</a:t>
            </a:r>
          </a:p>
        </p:txBody>
      </p:sp>
      <p:sp>
        <p:nvSpPr>
          <p:cNvPr id="4" name="Slide Number Placeholder 9"/>
          <p:cNvSpPr>
            <a:spLocks noGrp="1"/>
          </p:cNvSpPr>
          <p:nvPr>
            <p:ph type="sldNum" sz="quarter" idx="12"/>
          </p:nvPr>
        </p:nvSpPr>
        <p:spPr>
          <a:xfrm>
            <a:off x="8531788" y="5648960"/>
            <a:ext cx="548640" cy="396240"/>
          </a:xfrm>
        </p:spPr>
        <p:txBody>
          <a:bodyPr/>
          <a:lstStyle/>
          <a:p>
            <a:fld id="{7958EAD4-A0DA-44A0-B50E-020973327CD3}" type="slidenum">
              <a:rPr lang="en-IN" smtClean="0"/>
              <a:pPr/>
              <a:t>1</a:t>
            </a:fld>
            <a:endParaRPr lang="en-IN" dirty="0"/>
          </a:p>
        </p:txBody>
      </p:sp>
      <p:pic>
        <p:nvPicPr>
          <p:cNvPr id="102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6194" y="1446688"/>
            <a:ext cx="1501078" cy="1268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74123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123Stores.com: Inventory</a:t>
            </a:r>
            <a:endParaRPr lang="en-US" dirty="0"/>
          </a:p>
        </p:txBody>
      </p:sp>
      <p:sp>
        <p:nvSpPr>
          <p:cNvPr id="3" name="Content Placeholder 2"/>
          <p:cNvSpPr>
            <a:spLocks noGrp="1"/>
          </p:cNvSpPr>
          <p:nvPr>
            <p:ph idx="1"/>
          </p:nvPr>
        </p:nvSpPr>
        <p:spPr/>
        <p:txBody>
          <a:bodyPr>
            <a:normAutofit fontScale="92500"/>
          </a:bodyPr>
          <a:lstStyle/>
          <a:p>
            <a:r>
              <a:rPr lang="en-US" dirty="0" smtClean="0"/>
              <a:t>76% of our sales ship </a:t>
            </a:r>
            <a:r>
              <a:rPr lang="en-US" dirty="0"/>
              <a:t>from suppliers warehouse directly;</a:t>
            </a:r>
          </a:p>
          <a:p>
            <a:pPr lvl="1"/>
            <a:r>
              <a:rPr lang="en-US" sz="1900" dirty="0" smtClean="0"/>
              <a:t>No </a:t>
            </a:r>
            <a:r>
              <a:rPr lang="en-US" sz="1900" dirty="0"/>
              <a:t>holding </a:t>
            </a:r>
            <a:r>
              <a:rPr lang="en-US" sz="1900" dirty="0" smtClean="0"/>
              <a:t>costs</a:t>
            </a:r>
          </a:p>
          <a:p>
            <a:pPr lvl="1"/>
            <a:r>
              <a:rPr lang="en-US" sz="1900" dirty="0" smtClean="0"/>
              <a:t>No storage costs</a:t>
            </a:r>
            <a:endParaRPr lang="en-US" sz="1900" dirty="0"/>
          </a:p>
          <a:p>
            <a:pPr marL="114300" indent="0">
              <a:buNone/>
            </a:pPr>
            <a:endParaRPr lang="en-US" sz="2400" dirty="0"/>
          </a:p>
          <a:p>
            <a:pPr lvl="0"/>
            <a:r>
              <a:rPr lang="en-US" dirty="0" smtClean="0"/>
              <a:t>24</a:t>
            </a:r>
            <a:r>
              <a:rPr lang="en-US" dirty="0"/>
              <a:t>% </a:t>
            </a:r>
            <a:r>
              <a:rPr lang="en-US" dirty="0" smtClean="0"/>
              <a:t>of </a:t>
            </a:r>
            <a:r>
              <a:rPr lang="en-US" dirty="0"/>
              <a:t>our sales ship from our </a:t>
            </a:r>
            <a:r>
              <a:rPr lang="en-US" dirty="0" smtClean="0"/>
              <a:t>distribution centers; </a:t>
            </a:r>
            <a:endParaRPr lang="en-US" dirty="0"/>
          </a:p>
          <a:p>
            <a:pPr lvl="1"/>
            <a:r>
              <a:rPr lang="en-US" sz="1900" dirty="0"/>
              <a:t>Only stock the fast </a:t>
            </a:r>
            <a:r>
              <a:rPr lang="en-US" sz="1900" dirty="0" smtClean="0"/>
              <a:t>movers</a:t>
            </a:r>
          </a:p>
          <a:p>
            <a:pPr lvl="1"/>
            <a:r>
              <a:rPr lang="en-US" sz="1900" dirty="0" smtClean="0"/>
              <a:t>Able to ship out large number of orders quickly</a:t>
            </a:r>
          </a:p>
          <a:p>
            <a:pPr lvl="1"/>
            <a:r>
              <a:rPr lang="en-US" sz="1900" dirty="0" smtClean="0"/>
              <a:t>Better margins due to bulk purchase</a:t>
            </a:r>
            <a:endParaRPr lang="en-US" sz="1900" dirty="0"/>
          </a:p>
          <a:p>
            <a:pPr lvl="1"/>
            <a:r>
              <a:rPr lang="en-US" sz="1900" dirty="0" smtClean="0"/>
              <a:t>As </a:t>
            </a:r>
            <a:r>
              <a:rPr lang="en-US" sz="1900" dirty="0"/>
              <a:t>on 31</a:t>
            </a:r>
            <a:r>
              <a:rPr lang="en-US" sz="1900" baseline="30000" dirty="0"/>
              <a:t>st</a:t>
            </a:r>
            <a:r>
              <a:rPr lang="en-US" sz="1900" dirty="0"/>
              <a:t> March 2015, Inventory at our warehouses was </a:t>
            </a:r>
            <a:r>
              <a:rPr lang="en-US" sz="1900" dirty="0" err="1"/>
              <a:t>Rs</a:t>
            </a:r>
            <a:r>
              <a:rPr lang="en-US" sz="1900" dirty="0"/>
              <a:t>. </a:t>
            </a:r>
            <a:r>
              <a:rPr lang="en-US" sz="1900" dirty="0" smtClean="0"/>
              <a:t>12.13 </a:t>
            </a:r>
            <a:r>
              <a:rPr lang="en-US" sz="1900" dirty="0"/>
              <a:t>Cr. and our trailing twelve-month inventory turnover ratio was 7.4 times. </a:t>
            </a:r>
            <a:endParaRPr lang="en-US" sz="1900" dirty="0" smtClean="0"/>
          </a:p>
          <a:p>
            <a:pPr lvl="1"/>
            <a:endParaRPr lang="en-US" dirty="0"/>
          </a:p>
          <a:p>
            <a:r>
              <a:rPr lang="en-US" dirty="0"/>
              <a:t>Cost of Goods Sold (COGS) as a percentage of our Sales decreased from 67.7% to 64.7%, an improvement of </a:t>
            </a:r>
            <a:r>
              <a:rPr lang="en-US" dirty="0" smtClean="0"/>
              <a:t>3% </a:t>
            </a:r>
            <a:r>
              <a:rPr lang="en-US" dirty="0"/>
              <a:t>on the total revenues. </a:t>
            </a:r>
          </a:p>
          <a:p>
            <a:pPr lvl="1"/>
            <a:endParaRPr lang="en-US" dirty="0"/>
          </a:p>
        </p:txBody>
      </p:sp>
      <p:sp>
        <p:nvSpPr>
          <p:cNvPr id="4" name="Slide Number Placeholder 9"/>
          <p:cNvSpPr>
            <a:spLocks noGrp="1"/>
          </p:cNvSpPr>
          <p:nvPr>
            <p:ph type="sldNum" sz="quarter" idx="12"/>
          </p:nvPr>
        </p:nvSpPr>
        <p:spPr>
          <a:xfrm>
            <a:off x="8531788" y="5648960"/>
            <a:ext cx="548640" cy="396240"/>
          </a:xfrm>
        </p:spPr>
        <p:txBody>
          <a:bodyPr/>
          <a:lstStyle/>
          <a:p>
            <a:fld id="{7958EAD4-A0DA-44A0-B50E-020973327CD3}" type="slidenum">
              <a:rPr lang="en-IN" smtClean="0"/>
              <a:pPr/>
              <a:t>10</a:t>
            </a:fld>
            <a:endParaRPr lang="en-IN" dirty="0"/>
          </a:p>
        </p:txBody>
      </p:sp>
    </p:spTree>
    <p:extLst>
      <p:ext uri="{BB962C8B-B14F-4D97-AF65-F5344CB8AC3E}">
        <p14:creationId xmlns:p14="http://schemas.microsoft.com/office/powerpoint/2010/main" val="3910520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123Stores.com: Sales</a:t>
            </a:r>
            <a:endParaRPr lang="en-US" dirty="0"/>
          </a:p>
        </p:txBody>
      </p:sp>
      <p:sp>
        <p:nvSpPr>
          <p:cNvPr id="3" name="Content Placeholder 2"/>
          <p:cNvSpPr>
            <a:spLocks noGrp="1"/>
          </p:cNvSpPr>
          <p:nvPr>
            <p:ph idx="1"/>
          </p:nvPr>
        </p:nvSpPr>
        <p:spPr/>
        <p:txBody>
          <a:bodyPr>
            <a:normAutofit/>
          </a:bodyPr>
          <a:lstStyle/>
          <a:p>
            <a:pPr lvl="0"/>
            <a:r>
              <a:rPr lang="en-US" dirty="0"/>
              <a:t>Shop in Shop Partnerships with leading </a:t>
            </a:r>
            <a:r>
              <a:rPr lang="en-US" dirty="0" smtClean="0"/>
              <a:t>retailers</a:t>
            </a:r>
            <a:endParaRPr lang="en-US" dirty="0"/>
          </a:p>
          <a:p>
            <a:pPr lvl="1"/>
            <a:r>
              <a:rPr lang="en-US" sz="1800" dirty="0"/>
              <a:t>Reach a larger audience</a:t>
            </a:r>
          </a:p>
          <a:p>
            <a:pPr lvl="1"/>
            <a:r>
              <a:rPr lang="en-US" sz="1800" dirty="0"/>
              <a:t>Lower customer acquisition costs</a:t>
            </a:r>
          </a:p>
          <a:p>
            <a:pPr lvl="1"/>
            <a:r>
              <a:rPr lang="en-US" sz="1800" dirty="0"/>
              <a:t>Better discounts from suppliers</a:t>
            </a:r>
          </a:p>
          <a:p>
            <a:pPr lvl="1"/>
            <a:r>
              <a:rPr lang="en-US" sz="1800" dirty="0"/>
              <a:t>Efficient </a:t>
            </a:r>
            <a:r>
              <a:rPr lang="en-US" sz="1800" dirty="0" smtClean="0"/>
              <a:t>Logistics</a:t>
            </a:r>
            <a:endParaRPr lang="en-US" sz="1800" dirty="0"/>
          </a:p>
          <a:p>
            <a:pPr lvl="0"/>
            <a:endParaRPr lang="en-US" sz="2400" dirty="0" smtClean="0"/>
          </a:p>
          <a:p>
            <a:r>
              <a:rPr lang="en-US" sz="2000" dirty="0" err="1" smtClean="0"/>
              <a:t>Amazon.com</a:t>
            </a:r>
            <a:r>
              <a:rPr lang="en-US" sz="2000" dirty="0" smtClean="0"/>
              <a:t>			</a:t>
            </a:r>
            <a:r>
              <a:rPr lang="en-US" sz="2000" dirty="0" err="1" smtClean="0"/>
              <a:t>Ebay.com</a:t>
            </a:r>
            <a:endParaRPr lang="en-US" sz="2000" dirty="0"/>
          </a:p>
          <a:p>
            <a:pPr lvl="1"/>
            <a:r>
              <a:rPr lang="en-US" sz="1600" dirty="0"/>
              <a:t>Working since </a:t>
            </a:r>
            <a:r>
              <a:rPr lang="en-US" sz="1600" dirty="0" smtClean="0"/>
              <a:t>2010			Working </a:t>
            </a:r>
            <a:r>
              <a:rPr lang="en-US" sz="1600" dirty="0"/>
              <a:t>since </a:t>
            </a:r>
            <a:r>
              <a:rPr lang="en-US" sz="1600" dirty="0" smtClean="0"/>
              <a:t>2011</a:t>
            </a:r>
            <a:endParaRPr lang="en-US" sz="1600" dirty="0"/>
          </a:p>
          <a:p>
            <a:pPr lvl="1"/>
            <a:r>
              <a:rPr lang="en-US" sz="1600" dirty="0"/>
              <a:t>Largest partner in </a:t>
            </a:r>
            <a:r>
              <a:rPr lang="en-US" sz="1600" dirty="0" smtClean="0"/>
              <a:t>FY2014-15		2</a:t>
            </a:r>
            <a:r>
              <a:rPr lang="en-US" sz="1600" baseline="30000" dirty="0" smtClean="0"/>
              <a:t>nd</a:t>
            </a:r>
            <a:r>
              <a:rPr lang="en-US" sz="1600" dirty="0" smtClean="0"/>
              <a:t> </a:t>
            </a:r>
            <a:r>
              <a:rPr lang="en-US" sz="1600" dirty="0"/>
              <a:t>largest partner in </a:t>
            </a:r>
            <a:r>
              <a:rPr lang="en-US" sz="1600" dirty="0" smtClean="0"/>
              <a:t>FY2014-15</a:t>
            </a:r>
            <a:endParaRPr lang="en-US" sz="1600" dirty="0"/>
          </a:p>
          <a:p>
            <a:r>
              <a:rPr lang="en-US" sz="2000" dirty="0"/>
              <a:t>Amazon Canada		</a:t>
            </a:r>
            <a:r>
              <a:rPr lang="en-US" sz="2000" dirty="0" err="1"/>
              <a:t>Alibaba’s</a:t>
            </a:r>
            <a:r>
              <a:rPr lang="en-US" sz="2000" dirty="0"/>
              <a:t> </a:t>
            </a:r>
            <a:r>
              <a:rPr lang="en-US" sz="2000" dirty="0" smtClean="0"/>
              <a:t>11main.com</a:t>
            </a:r>
          </a:p>
          <a:p>
            <a:r>
              <a:rPr lang="en-US" sz="2000" dirty="0" err="1" smtClean="0"/>
              <a:t>Sears.com</a:t>
            </a:r>
            <a:r>
              <a:rPr lang="en-US" sz="2000" dirty="0" smtClean="0"/>
              <a:t>			New Egg</a:t>
            </a:r>
          </a:p>
          <a:p>
            <a:r>
              <a:rPr lang="en-US" sz="2000" dirty="0" err="1" smtClean="0"/>
              <a:t>Rakuten</a:t>
            </a:r>
            <a:r>
              <a:rPr lang="en-US" sz="2000" dirty="0" smtClean="0"/>
              <a:t> </a:t>
            </a:r>
            <a:r>
              <a:rPr lang="en-US" sz="2000" dirty="0"/>
              <a:t>(</a:t>
            </a:r>
            <a:r>
              <a:rPr lang="en-US" sz="2000" dirty="0" err="1"/>
              <a:t>buy.com</a:t>
            </a:r>
            <a:r>
              <a:rPr lang="en-US" sz="2000" dirty="0" smtClean="0"/>
              <a:t>)</a:t>
            </a:r>
            <a:r>
              <a:rPr lang="en-US" sz="2000" dirty="0"/>
              <a:t> </a:t>
            </a:r>
            <a:r>
              <a:rPr lang="en-US" sz="2000" dirty="0" smtClean="0"/>
              <a:t>		</a:t>
            </a:r>
            <a:r>
              <a:rPr lang="en-US" sz="2000" dirty="0" err="1" smtClean="0"/>
              <a:t>Bestbuy.com</a:t>
            </a:r>
            <a:endParaRPr lang="en-US" sz="2000" dirty="0"/>
          </a:p>
          <a:p>
            <a:pPr marL="114300" lvl="0" indent="0">
              <a:buNone/>
            </a:pPr>
            <a:endParaRPr lang="en-US" sz="2400" dirty="0" smtClean="0"/>
          </a:p>
          <a:p>
            <a:pPr lvl="0"/>
            <a:endParaRPr lang="en-US" sz="2400" dirty="0"/>
          </a:p>
          <a:p>
            <a:endParaRPr lang="en-US" dirty="0"/>
          </a:p>
        </p:txBody>
      </p:sp>
      <p:sp>
        <p:nvSpPr>
          <p:cNvPr id="4" name="Slide Number Placeholder 9"/>
          <p:cNvSpPr>
            <a:spLocks noGrp="1"/>
          </p:cNvSpPr>
          <p:nvPr>
            <p:ph type="sldNum" sz="quarter" idx="12"/>
          </p:nvPr>
        </p:nvSpPr>
        <p:spPr>
          <a:xfrm>
            <a:off x="8531788" y="5648960"/>
            <a:ext cx="548640" cy="396240"/>
          </a:xfrm>
        </p:spPr>
        <p:txBody>
          <a:bodyPr/>
          <a:lstStyle/>
          <a:p>
            <a:fld id="{7958EAD4-A0DA-44A0-B50E-020973327CD3}" type="slidenum">
              <a:rPr lang="en-IN" smtClean="0"/>
              <a:pPr/>
              <a:t>11</a:t>
            </a:fld>
            <a:endParaRPr lang="en-IN" dirty="0"/>
          </a:p>
        </p:txBody>
      </p:sp>
    </p:spTree>
    <p:extLst>
      <p:ext uri="{BB962C8B-B14F-4D97-AF65-F5344CB8AC3E}">
        <p14:creationId xmlns:p14="http://schemas.microsoft.com/office/powerpoint/2010/main" val="2907061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14400" y="2552700"/>
            <a:ext cx="1828800" cy="523220"/>
          </a:xfrm>
          <a:prstGeom prst="rect">
            <a:avLst/>
          </a:prstGeom>
          <a:noFill/>
        </p:spPr>
        <p:txBody>
          <a:bodyPr wrap="square" rtlCol="0">
            <a:spAutoFit/>
          </a:bodyPr>
          <a:lstStyle/>
          <a:p>
            <a:r>
              <a:rPr lang="en-US" sz="2800" b="1" dirty="0" smtClean="0">
                <a:solidFill>
                  <a:schemeClr val="bg1"/>
                </a:solidFill>
                <a:latin typeface="Agency FB" pitchFamily="34" charset="0"/>
              </a:rPr>
              <a:t>$124 Billion</a:t>
            </a:r>
            <a:endParaRPr lang="en-US" sz="2800" b="1" dirty="0">
              <a:solidFill>
                <a:schemeClr val="bg1"/>
              </a:solidFill>
              <a:latin typeface="Agency FB" pitchFamily="34" charset="0"/>
            </a:endParaRPr>
          </a:p>
        </p:txBody>
      </p:sp>
      <p:sp>
        <p:nvSpPr>
          <p:cNvPr id="8" name="TextBox 7"/>
          <p:cNvSpPr txBox="1"/>
          <p:nvPr/>
        </p:nvSpPr>
        <p:spPr>
          <a:xfrm>
            <a:off x="4128654" y="2514600"/>
            <a:ext cx="3186546" cy="523220"/>
          </a:xfrm>
          <a:prstGeom prst="rect">
            <a:avLst/>
          </a:prstGeom>
          <a:noFill/>
        </p:spPr>
        <p:txBody>
          <a:bodyPr wrap="square" rtlCol="0">
            <a:spAutoFit/>
          </a:bodyPr>
          <a:lstStyle/>
          <a:p>
            <a:r>
              <a:rPr lang="en-US" sz="2800" b="1" dirty="0" smtClean="0">
                <a:solidFill>
                  <a:schemeClr val="bg1"/>
                </a:solidFill>
                <a:latin typeface="Agency FB" pitchFamily="34" charset="0"/>
              </a:rPr>
              <a:t>$12 Billion</a:t>
            </a:r>
            <a:endParaRPr lang="en-US" sz="2800" b="1" dirty="0">
              <a:solidFill>
                <a:schemeClr val="bg1"/>
              </a:solidFill>
              <a:latin typeface="Agency FB"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018932813"/>
              </p:ext>
            </p:extLst>
          </p:nvPr>
        </p:nvGraphicFramePr>
        <p:xfrm>
          <a:off x="214282" y="2552700"/>
          <a:ext cx="8015318" cy="3871131"/>
        </p:xfrm>
        <a:graphic>
          <a:graphicData uri="http://schemas.openxmlformats.org/drawingml/2006/table">
            <a:tbl>
              <a:tblPr firstRow="1" bandRow="1">
                <a:tableStyleId>{2D5ABB26-0587-4C30-8999-92F81FD0307C}</a:tableStyleId>
              </a:tblPr>
              <a:tblGrid>
                <a:gridCol w="3813755"/>
                <a:gridCol w="4201563"/>
              </a:tblGrid>
              <a:tr h="407429">
                <a:tc>
                  <a:txBody>
                    <a:bodyPr/>
                    <a:lstStyle/>
                    <a:p>
                      <a:r>
                        <a:rPr lang="en-US" sz="2000" b="1" dirty="0" smtClean="0">
                          <a:latin typeface="Agency FB" pitchFamily="34" charset="0"/>
                        </a:rPr>
                        <a:t>Company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smtClean="0">
                          <a:latin typeface="Agency FB" pitchFamily="34" charset="0"/>
                        </a:rPr>
                        <a:t>Investor Relations Advisors</a:t>
                      </a:r>
                      <a:r>
                        <a:rPr lang="en-US" sz="2000" b="1" baseline="0" dirty="0" smtClean="0">
                          <a:latin typeface="Agency FB" pitchFamily="34" charset="0"/>
                        </a:rPr>
                        <a:t>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637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err="1" smtClean="0">
                          <a:latin typeface="Agency FB" pitchFamily="34" charset="0"/>
                        </a:rPr>
                        <a:t>IntraSoft</a:t>
                      </a:r>
                      <a:r>
                        <a:rPr lang="en-US" sz="1600" baseline="0" dirty="0" smtClean="0">
                          <a:latin typeface="Agency FB" pitchFamily="34" charset="0"/>
                        </a:rPr>
                        <a:t> Technologies Ltd. </a:t>
                      </a:r>
                      <a:endParaRPr lang="en-IN" sz="1600" dirty="0" smtClean="0">
                        <a:latin typeface="Agency FB"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gency FB" pitchFamily="34" charset="0"/>
                        </a:rPr>
                        <a:t>CIN - </a:t>
                      </a:r>
                      <a:r>
                        <a:rPr lang="en-IN" sz="1600" b="0" i="0" kern="1200" dirty="0" smtClean="0">
                          <a:solidFill>
                            <a:schemeClr val="tx1"/>
                          </a:solidFill>
                          <a:latin typeface="Agency FB" pitchFamily="34" charset="0"/>
                          <a:ea typeface="+mn-ea"/>
                          <a:cs typeface="+mn-cs"/>
                        </a:rPr>
                        <a:t>L24133MH1996PLC197857</a:t>
                      </a:r>
                      <a:endParaRPr lang="en-IN" sz="1600" dirty="0" smtClean="0">
                        <a:latin typeface="Agency FB"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latin typeface="Agency FB"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gency FB" pitchFamily="34" charset="0"/>
                        </a:rPr>
                        <a:t>Ms.</a:t>
                      </a:r>
                      <a:r>
                        <a:rPr lang="en-US" sz="1600" baseline="0" dirty="0" smtClean="0">
                          <a:latin typeface="Agency FB" pitchFamily="34" charset="0"/>
                        </a:rPr>
                        <a:t> </a:t>
                      </a:r>
                      <a:r>
                        <a:rPr lang="en-US" sz="1600" baseline="0" dirty="0" err="1" smtClean="0">
                          <a:latin typeface="Agency FB" pitchFamily="34" charset="0"/>
                        </a:rPr>
                        <a:t>Purvangi</a:t>
                      </a:r>
                      <a:r>
                        <a:rPr lang="en-US" sz="1600" baseline="0" dirty="0" smtClean="0">
                          <a:latin typeface="Agency FB" pitchFamily="34" charset="0"/>
                        </a:rPr>
                        <a:t> Jain</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u="sng" kern="1200" dirty="0" smtClean="0">
                          <a:solidFill>
                            <a:schemeClr val="tx1"/>
                          </a:solidFill>
                          <a:latin typeface="Agency FB" pitchFamily="34" charset="0"/>
                          <a:ea typeface="+mn-ea"/>
                          <a:cs typeface="+mn-cs"/>
                          <a:hlinkClick r:id="rId2"/>
                        </a:rPr>
                        <a:t>purvangi.jain@itlindia.com</a:t>
                      </a:r>
                      <a:endParaRPr lang="en-US" sz="1600" u="sng" kern="1200" dirty="0" smtClean="0">
                        <a:solidFill>
                          <a:schemeClr val="tx1"/>
                        </a:solidFill>
                        <a:latin typeface="Agency FB"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u="none" kern="1200" baseline="0" dirty="0" smtClean="0">
                          <a:solidFill>
                            <a:schemeClr val="tx1"/>
                          </a:solidFill>
                          <a:latin typeface="Agency FB" pitchFamily="34" charset="0"/>
                          <a:ea typeface="+mn-ea"/>
                          <a:cs typeface="+mn-cs"/>
                        </a:rPr>
                        <a:t>91-22-2491-2123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latin typeface="Agency FB" pitchFamily="34" charset="0"/>
                      </a:endParaRPr>
                    </a:p>
                    <a:p>
                      <a:r>
                        <a:rPr lang="en-US" sz="1600" baseline="0" dirty="0" smtClean="0">
                          <a:latin typeface="Agency FB" pitchFamily="34" charset="0"/>
                          <a:hlinkClick r:id="rId3"/>
                        </a:rPr>
                        <a:t>www.itlindia.com</a:t>
                      </a:r>
                      <a:r>
                        <a:rPr lang="en-US" sz="1600" baseline="0" dirty="0" smtClean="0">
                          <a:latin typeface="Agency FB" pitchFamily="34" charset="0"/>
                        </a:rPr>
                        <a:t>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latin typeface="Agency FB" pitchFamily="34" charset="0"/>
                        </a:rPr>
                        <a:t>Strategic Growth Advisors Pvt. Ltd.</a:t>
                      </a:r>
                      <a:endParaRPr lang="en-IN" sz="1600" dirty="0" smtClean="0">
                        <a:latin typeface="Agency FB" pitchFamily="34" charset="0"/>
                      </a:endParaRPr>
                    </a:p>
                    <a:p>
                      <a:r>
                        <a:rPr lang="en-US" sz="1600" dirty="0" smtClean="0">
                          <a:latin typeface="Agency FB" pitchFamily="34" charset="0"/>
                        </a:rPr>
                        <a:t>CIN - </a:t>
                      </a:r>
                      <a:r>
                        <a:rPr lang="en-IN" sz="1600" kern="1200" dirty="0" smtClean="0">
                          <a:solidFill>
                            <a:schemeClr val="tx1"/>
                          </a:solidFill>
                          <a:latin typeface="Agency FB" pitchFamily="34" charset="0"/>
                          <a:ea typeface="+mn-ea"/>
                          <a:cs typeface="+mn-cs"/>
                        </a:rPr>
                        <a:t>U74140MH2010PTC204285</a:t>
                      </a:r>
                      <a:endParaRPr lang="en-US" sz="1600" dirty="0" smtClean="0">
                        <a:latin typeface="Agency FB" pitchFamily="34" charset="0"/>
                      </a:endParaRPr>
                    </a:p>
                    <a:p>
                      <a:endParaRPr lang="en-US" sz="1600" dirty="0" smtClean="0">
                        <a:latin typeface="Agency FB" pitchFamily="34" charset="0"/>
                      </a:endParaRPr>
                    </a:p>
                    <a:p>
                      <a:r>
                        <a:rPr lang="en-US" sz="1600" dirty="0" smtClean="0">
                          <a:latin typeface="Agency FB" pitchFamily="34" charset="0"/>
                        </a:rPr>
                        <a:t>Mr. Shogun Jain</a:t>
                      </a:r>
                    </a:p>
                    <a:p>
                      <a:r>
                        <a:rPr lang="en-US" sz="1600" baseline="0" dirty="0" smtClean="0">
                          <a:latin typeface="Agency FB" pitchFamily="34" charset="0"/>
                          <a:hlinkClick r:id="rId4"/>
                        </a:rPr>
                        <a:t>jshogun@sgapl.net</a:t>
                      </a:r>
                      <a:endParaRPr lang="en-US" sz="1600" baseline="0" dirty="0" smtClean="0">
                        <a:latin typeface="Agency FB" pitchFamily="34" charset="0"/>
                      </a:endParaRPr>
                    </a:p>
                    <a:p>
                      <a:r>
                        <a:rPr lang="en-US" sz="1600" baseline="0" dirty="0" smtClean="0">
                          <a:latin typeface="Agency FB" pitchFamily="34" charset="0"/>
                        </a:rPr>
                        <a:t>91-22-6114-6619</a:t>
                      </a:r>
                    </a:p>
                    <a:p>
                      <a:endParaRPr lang="en-US" sz="1600" dirty="0" smtClean="0">
                        <a:latin typeface="Agency FB" pitchFamily="34" charset="0"/>
                      </a:endParaRPr>
                    </a:p>
                    <a:p>
                      <a:r>
                        <a:rPr lang="en-US" sz="1600" dirty="0" smtClean="0">
                          <a:latin typeface="Agency FB" pitchFamily="34" charset="0"/>
                        </a:rPr>
                        <a:t>Ms. Sanjita Ghosh</a:t>
                      </a:r>
                    </a:p>
                    <a:p>
                      <a:r>
                        <a:rPr lang="en-US" sz="1600" baseline="0" dirty="0" smtClean="0">
                          <a:latin typeface="Agency FB" pitchFamily="34" charset="0"/>
                          <a:hlinkClick r:id=""/>
                        </a:rPr>
                        <a:t>gsanjita@sgapl.net</a:t>
                      </a:r>
                      <a:r>
                        <a:rPr lang="en-US" sz="1600" baseline="0" dirty="0" smtClean="0">
                          <a:latin typeface="Agency FB"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latin typeface="Agency FB" pitchFamily="34" charset="0"/>
                        </a:rPr>
                        <a:t>91-22-6114-6619</a:t>
                      </a:r>
                    </a:p>
                    <a:p>
                      <a:endParaRPr lang="en-US" sz="1600" dirty="0" smtClean="0">
                        <a:latin typeface="Agency FB" pitchFamily="34" charset="0"/>
                        <a:hlinkClick r:id=""/>
                      </a:endParaRPr>
                    </a:p>
                    <a:p>
                      <a:r>
                        <a:rPr lang="en-US" sz="1600" dirty="0" smtClean="0">
                          <a:latin typeface="Agency FB" pitchFamily="34" charset="0"/>
                          <a:hlinkClick r:id=""/>
                        </a:rPr>
                        <a:t>www.sgapl.net</a:t>
                      </a:r>
                      <a:r>
                        <a:rPr lang="en-US" sz="1600" dirty="0" smtClean="0">
                          <a:latin typeface="Agency FB" pitchFamily="34" charset="0"/>
                        </a:rPr>
                        <a:t> </a:t>
                      </a:r>
                      <a:endParaRPr lang="en-IN" sz="1600" dirty="0">
                        <a:latin typeface="Agency FB"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5" name="Group 4"/>
          <p:cNvGrpSpPr/>
          <p:nvPr/>
        </p:nvGrpSpPr>
        <p:grpSpPr>
          <a:xfrm>
            <a:off x="214282" y="1618496"/>
            <a:ext cx="8040296" cy="714380"/>
            <a:chOff x="1625579" y="2214554"/>
            <a:chExt cx="5978028" cy="457200"/>
          </a:xfrm>
          <a:solidFill>
            <a:schemeClr val="accent1"/>
          </a:solidFill>
        </p:grpSpPr>
        <p:sp>
          <p:nvSpPr>
            <p:cNvPr id="7" name="Rectangle 6"/>
            <p:cNvSpPr/>
            <p:nvPr/>
          </p:nvSpPr>
          <p:spPr>
            <a:xfrm>
              <a:off x="1625579" y="2243126"/>
              <a:ext cx="5978028" cy="4286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effectLst>
                    <a:outerShdw blurRad="38100" dist="38100" dir="2700000" algn="tl">
                      <a:srgbClr val="000000">
                        <a:alpha val="43137"/>
                      </a:srgbClr>
                    </a:outerShdw>
                  </a:effectLst>
                  <a:latin typeface="Agency FB" pitchFamily="34" charset="0"/>
                </a:rPr>
                <a:t>For further information, please contact</a:t>
              </a:r>
              <a:endParaRPr lang="en-IN" sz="2400" b="1" dirty="0" smtClean="0">
                <a:solidFill>
                  <a:schemeClr val="bg1"/>
                </a:solidFill>
                <a:effectLst>
                  <a:outerShdw blurRad="38100" dist="38100" dir="2700000" algn="tl">
                    <a:srgbClr val="000000">
                      <a:alpha val="43137"/>
                    </a:srgbClr>
                  </a:outerShdw>
                </a:effectLst>
                <a:latin typeface="Agency FB" pitchFamily="34" charset="0"/>
              </a:endParaRPr>
            </a:p>
          </p:txBody>
        </p:sp>
        <p:sp>
          <p:nvSpPr>
            <p:cNvPr id="9" name="Rectangle 8"/>
            <p:cNvSpPr/>
            <p:nvPr/>
          </p:nvSpPr>
          <p:spPr>
            <a:xfrm>
              <a:off x="1625579" y="2214554"/>
              <a:ext cx="5978028"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smtClean="0">
                <a:solidFill>
                  <a:schemeClr val="tx1"/>
                </a:solidFill>
                <a:effectLst>
                  <a:outerShdw blurRad="38100" dist="38100" dir="2700000" algn="tl">
                    <a:srgbClr val="000000">
                      <a:alpha val="43137"/>
                    </a:srgbClr>
                  </a:outerShdw>
                </a:effectLst>
                <a:latin typeface="Agency FB" pitchFamily="34" charset="0"/>
              </a:endParaRPr>
            </a:p>
          </p:txBody>
        </p:sp>
      </p:grpSp>
      <p:sp>
        <p:nvSpPr>
          <p:cNvPr id="10" name="Slide Number Placeholder 9"/>
          <p:cNvSpPr>
            <a:spLocks noGrp="1"/>
          </p:cNvSpPr>
          <p:nvPr>
            <p:ph type="sldNum" sz="quarter" idx="12"/>
          </p:nvPr>
        </p:nvSpPr>
        <p:spPr/>
        <p:txBody>
          <a:bodyPr/>
          <a:lstStyle/>
          <a:p>
            <a:fld id="{7958EAD4-A0DA-44A0-B50E-020973327CD3}" type="slidenum">
              <a:rPr lang="en-IN" smtClean="0"/>
              <a:pPr/>
              <a:t>12</a:t>
            </a:fld>
            <a:endParaRPr lang="en-IN" dirty="0"/>
          </a:p>
        </p:txBody>
      </p:sp>
      <p:sp>
        <p:nvSpPr>
          <p:cNvPr id="11" name="Title 1"/>
          <p:cNvSpPr txBox="1">
            <a:spLocks/>
          </p:cNvSpPr>
          <p:nvPr/>
        </p:nvSpPr>
        <p:spPr>
          <a:xfrm>
            <a:off x="685800" y="523124"/>
            <a:ext cx="7543800" cy="2593975"/>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5400" smtClean="0">
                <a:latin typeface="+mn-lt"/>
              </a:rPr>
              <a:t>IntraSoft Technologies Ltd</a:t>
            </a:r>
            <a:endParaRPr lang="en-US" sz="5400" dirty="0">
              <a:latin typeface="+mn-lt"/>
            </a:endParaRPr>
          </a:p>
        </p:txBody>
      </p:sp>
    </p:spTree>
    <p:extLst>
      <p:ext uri="{BB962C8B-B14F-4D97-AF65-F5344CB8AC3E}">
        <p14:creationId xmlns:p14="http://schemas.microsoft.com/office/powerpoint/2010/main" val="14008442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Intrasoft</a:t>
            </a:r>
            <a:r>
              <a:rPr lang="en-US" dirty="0" smtClean="0"/>
              <a:t>: Promoters</a:t>
            </a:r>
            <a:endParaRPr lang="en-US" dirty="0"/>
          </a:p>
        </p:txBody>
      </p:sp>
      <p:sp>
        <p:nvSpPr>
          <p:cNvPr id="3" name="Content Placeholder 2"/>
          <p:cNvSpPr>
            <a:spLocks noGrp="1"/>
          </p:cNvSpPr>
          <p:nvPr>
            <p:ph idx="1"/>
          </p:nvPr>
        </p:nvSpPr>
        <p:spPr/>
        <p:txBody>
          <a:bodyPr>
            <a:normAutofit/>
          </a:bodyPr>
          <a:lstStyle/>
          <a:p>
            <a:r>
              <a:rPr lang="en-US" dirty="0" err="1" smtClean="0"/>
              <a:t>Arvind</a:t>
            </a:r>
            <a:r>
              <a:rPr lang="en-US" dirty="0" smtClean="0"/>
              <a:t> Kajaria</a:t>
            </a:r>
          </a:p>
          <a:p>
            <a:pPr lvl="1" algn="just"/>
            <a:r>
              <a:rPr lang="en-US" sz="1800" dirty="0" err="1"/>
              <a:t>Arvind</a:t>
            </a:r>
            <a:r>
              <a:rPr lang="en-US" sz="1800" dirty="0"/>
              <a:t> </a:t>
            </a:r>
            <a:r>
              <a:rPr lang="en-US" sz="1800" dirty="0" smtClean="0"/>
              <a:t>graduated </a:t>
            </a:r>
            <a:r>
              <a:rPr lang="en-US" sz="1800" dirty="0"/>
              <a:t>with a </a:t>
            </a:r>
            <a:r>
              <a:rPr lang="en-US" sz="1800" dirty="0" smtClean="0"/>
              <a:t>Bachelors </a:t>
            </a:r>
            <a:r>
              <a:rPr lang="en-US" sz="1800" dirty="0"/>
              <a:t>Degree in Business Administration from Adelphi University, New York. He has over </a:t>
            </a:r>
            <a:r>
              <a:rPr lang="en-US" sz="1800" dirty="0" smtClean="0"/>
              <a:t>27 </a:t>
            </a:r>
            <a:r>
              <a:rPr lang="en-US" sz="1800" dirty="0"/>
              <a:t>years of experience in finance, accounting, marketing and management. </a:t>
            </a:r>
            <a:r>
              <a:rPr lang="en-US" sz="1800" dirty="0" smtClean="0"/>
              <a:t>He </a:t>
            </a:r>
            <a:r>
              <a:rPr lang="en-US" sz="1800" dirty="0"/>
              <a:t>is a member of the international fraternity of Delta Sigma Pi, an award winner of Dale Carnegie Training and the former president of the Young Entrepreneurs’ Organization, Kolkata.</a:t>
            </a:r>
            <a:endParaRPr lang="en-US" sz="1800" dirty="0" smtClean="0"/>
          </a:p>
          <a:p>
            <a:r>
              <a:rPr lang="en-US" dirty="0" smtClean="0"/>
              <a:t>Sharad Kajaria</a:t>
            </a:r>
          </a:p>
          <a:p>
            <a:pPr lvl="1" algn="just"/>
            <a:r>
              <a:rPr lang="en-US" sz="1800" dirty="0"/>
              <a:t>Sharad </a:t>
            </a:r>
            <a:r>
              <a:rPr lang="en-US" sz="1800" dirty="0" smtClean="0"/>
              <a:t>has </a:t>
            </a:r>
            <a:r>
              <a:rPr lang="en-US" sz="1800" dirty="0"/>
              <a:t>over </a:t>
            </a:r>
            <a:r>
              <a:rPr lang="en-US" sz="1800" dirty="0" smtClean="0"/>
              <a:t>18 </a:t>
            </a:r>
            <a:r>
              <a:rPr lang="en-US" sz="1800" dirty="0"/>
              <a:t>years of experience in internet technologies and has been associated with guiding development of technology solutions that drive our business growth. His understanding of new media with an intuitive sense for how technology and community blend together has been instrumental in our Company’s strategic technological </a:t>
            </a:r>
            <a:r>
              <a:rPr lang="en-US" sz="1800" dirty="0" smtClean="0"/>
              <a:t>initiatives.</a:t>
            </a:r>
            <a:endParaRPr lang="en-US" sz="1800" dirty="0"/>
          </a:p>
        </p:txBody>
      </p:sp>
      <p:sp>
        <p:nvSpPr>
          <p:cNvPr id="4" name="Slide Number Placeholder 9"/>
          <p:cNvSpPr>
            <a:spLocks noGrp="1"/>
          </p:cNvSpPr>
          <p:nvPr>
            <p:ph type="sldNum" sz="quarter" idx="12"/>
          </p:nvPr>
        </p:nvSpPr>
        <p:spPr>
          <a:xfrm>
            <a:off x="8531788" y="5648960"/>
            <a:ext cx="548640" cy="396240"/>
          </a:xfrm>
        </p:spPr>
        <p:txBody>
          <a:bodyPr/>
          <a:lstStyle/>
          <a:p>
            <a:fld id="{7958EAD4-A0DA-44A0-B50E-020973327CD3}" type="slidenum">
              <a:rPr lang="en-IN" smtClean="0"/>
              <a:pPr/>
              <a:t>2</a:t>
            </a:fld>
            <a:endParaRPr lang="en-IN" dirty="0"/>
          </a:p>
        </p:txBody>
      </p:sp>
    </p:spTree>
    <p:extLst>
      <p:ext uri="{BB962C8B-B14F-4D97-AF65-F5344CB8AC3E}">
        <p14:creationId xmlns:p14="http://schemas.microsoft.com/office/powerpoint/2010/main" val="3399799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Intrasoft</a:t>
            </a:r>
            <a:r>
              <a:rPr lang="en-US" dirty="0" smtClean="0"/>
              <a:t> Technologies Ltd.</a:t>
            </a:r>
            <a:endParaRPr lang="en-US" dirty="0"/>
          </a:p>
        </p:txBody>
      </p:sp>
      <p:sp>
        <p:nvSpPr>
          <p:cNvPr id="3" name="Content Placeholder 2"/>
          <p:cNvSpPr>
            <a:spLocks noGrp="1"/>
          </p:cNvSpPr>
          <p:nvPr>
            <p:ph idx="1"/>
          </p:nvPr>
        </p:nvSpPr>
        <p:spPr/>
        <p:txBody>
          <a:bodyPr>
            <a:normAutofit/>
          </a:bodyPr>
          <a:lstStyle/>
          <a:p>
            <a:pPr marL="114300" indent="0" algn="ctr">
              <a:buNone/>
            </a:pPr>
            <a:r>
              <a:rPr lang="en-US" sz="4800" dirty="0" smtClean="0"/>
              <a:t>Consolidated Revenue</a:t>
            </a:r>
            <a:endParaRPr lang="en-US" sz="4800" dirty="0"/>
          </a:p>
        </p:txBody>
      </p:sp>
      <p:graphicFrame>
        <p:nvGraphicFramePr>
          <p:cNvPr id="5" name="Table 4"/>
          <p:cNvGraphicFramePr>
            <a:graphicFrameLocks noGrp="1"/>
          </p:cNvGraphicFramePr>
          <p:nvPr>
            <p:extLst>
              <p:ext uri="{D42A27DB-BD31-4B8C-83A1-F6EECF244321}">
                <p14:modId xmlns:p14="http://schemas.microsoft.com/office/powerpoint/2010/main" val="1606630426"/>
              </p:ext>
            </p:extLst>
          </p:nvPr>
        </p:nvGraphicFramePr>
        <p:xfrm>
          <a:off x="1345706" y="2889250"/>
          <a:ext cx="5504468" cy="2759709"/>
        </p:xfrm>
        <a:graphic>
          <a:graphicData uri="http://schemas.openxmlformats.org/drawingml/2006/table">
            <a:tbl>
              <a:tblPr>
                <a:tableStyleId>{2D5ABB26-0587-4C30-8999-92F81FD0307C}</a:tableStyleId>
              </a:tblPr>
              <a:tblGrid>
                <a:gridCol w="1734285"/>
                <a:gridCol w="2010764"/>
                <a:gridCol w="1759419"/>
              </a:tblGrid>
              <a:tr h="631353">
                <a:tc>
                  <a:txBody>
                    <a:bodyPr/>
                    <a:lstStyle/>
                    <a:p>
                      <a:pPr algn="ctr" fontAlgn="b"/>
                      <a:r>
                        <a:rPr lang="en-US" sz="2000" u="none" strike="noStrike" dirty="0">
                          <a:effectLst/>
                        </a:rPr>
                        <a:t> </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c>
                  <a:txBody>
                    <a:bodyPr/>
                    <a:lstStyle/>
                    <a:p>
                      <a:pPr algn="ctr" fontAlgn="b"/>
                      <a:r>
                        <a:rPr lang="en-US" sz="2000" u="none" strike="noStrike" dirty="0" smtClean="0">
                          <a:effectLst/>
                        </a:rPr>
                        <a:t>Revenue </a:t>
                      </a:r>
                      <a:r>
                        <a:rPr lang="en-US" sz="2000" u="none" strike="noStrike" baseline="0" dirty="0" smtClean="0">
                          <a:effectLst/>
                        </a:rPr>
                        <a:t> </a:t>
                      </a:r>
                      <a:r>
                        <a:rPr lang="en-US" sz="2000" u="none" strike="noStrike" dirty="0" smtClean="0">
                          <a:effectLst/>
                        </a:rPr>
                        <a:t>(</a:t>
                      </a:r>
                      <a:r>
                        <a:rPr lang="en-US" sz="2000" u="none" strike="noStrike" dirty="0" err="1" smtClean="0">
                          <a:effectLst/>
                        </a:rPr>
                        <a:t>Rs</a:t>
                      </a:r>
                      <a:r>
                        <a:rPr lang="en-US" sz="2000" u="none" strike="noStrike" dirty="0" smtClean="0">
                          <a:effectLst/>
                        </a:rPr>
                        <a:t>. Cr.)</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c>
                  <a:txBody>
                    <a:bodyPr/>
                    <a:lstStyle/>
                    <a:p>
                      <a:pPr algn="ctr" fontAlgn="b"/>
                      <a:r>
                        <a:rPr lang="en-US" sz="2000" u="none" strike="noStrike" dirty="0">
                          <a:effectLst/>
                        </a:rPr>
                        <a:t>Y-o-Y %</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r>
              <a:tr h="354726">
                <a:tc>
                  <a:txBody>
                    <a:bodyPr/>
                    <a:lstStyle/>
                    <a:p>
                      <a:pPr algn="ctr" fontAlgn="b"/>
                      <a:r>
                        <a:rPr lang="en-US" sz="2000" u="none" strike="noStrike" dirty="0">
                          <a:effectLst/>
                        </a:rPr>
                        <a:t>Mar-10</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000" u="none" strike="noStrike" dirty="0" smtClean="0">
                          <a:effectLst/>
                        </a:rPr>
                        <a:t>29.20</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u="none" strike="noStrike" dirty="0">
                          <a:effectLst/>
                        </a:rPr>
                        <a:t> </a:t>
                      </a:r>
                      <a:endParaRPr lang="en-US" sz="2000" b="0" i="0" u="none" strike="noStrike" dirty="0" smtClean="0">
                        <a:solidFill>
                          <a:srgbClr val="000000"/>
                        </a:solidFill>
                        <a:effectLst/>
                        <a:latin typeface="+mn-lt"/>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4726">
                <a:tc>
                  <a:txBody>
                    <a:bodyPr/>
                    <a:lstStyle/>
                    <a:p>
                      <a:pPr algn="ctr" fontAlgn="b"/>
                      <a:r>
                        <a:rPr lang="en-US" sz="2000" u="none" strike="noStrike">
                          <a:effectLst/>
                        </a:rPr>
                        <a:t>Mar-11</a:t>
                      </a:r>
                      <a:endParaRPr lang="en-US" sz="2000" b="0" i="0" u="none" strike="noStrike">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000" u="none" strike="noStrike" dirty="0" smtClean="0">
                          <a:effectLst/>
                        </a:rPr>
                        <a:t>42.75</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000" u="none" strike="noStrike" dirty="0" smtClean="0">
                          <a:effectLst/>
                        </a:rPr>
                        <a:t>46%</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4726">
                <a:tc>
                  <a:txBody>
                    <a:bodyPr/>
                    <a:lstStyle/>
                    <a:p>
                      <a:pPr algn="ctr" fontAlgn="b"/>
                      <a:r>
                        <a:rPr lang="en-US" sz="2000" u="none" strike="noStrike">
                          <a:effectLst/>
                        </a:rPr>
                        <a:t>Mar-12</a:t>
                      </a:r>
                      <a:endParaRPr lang="en-US" sz="2000" b="0" i="0" u="none" strike="noStrike">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000" u="none" strike="noStrike" dirty="0" smtClean="0">
                          <a:effectLst/>
                        </a:rPr>
                        <a:t>66.28</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000" u="none" strike="noStrike" dirty="0">
                          <a:effectLst/>
                        </a:rPr>
                        <a:t>55%</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4726">
                <a:tc>
                  <a:txBody>
                    <a:bodyPr/>
                    <a:lstStyle/>
                    <a:p>
                      <a:pPr algn="ctr" fontAlgn="b"/>
                      <a:r>
                        <a:rPr lang="en-US" sz="2000" u="none" strike="noStrike">
                          <a:effectLst/>
                        </a:rPr>
                        <a:t>Mar-13</a:t>
                      </a:r>
                      <a:endParaRPr lang="en-US" sz="2000" b="0" i="0" u="none" strike="noStrike">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000" u="none" strike="noStrike" dirty="0">
                          <a:effectLst/>
                        </a:rPr>
                        <a:t>88.24</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000" u="none" strike="noStrike" dirty="0">
                          <a:effectLst/>
                        </a:rPr>
                        <a:t>33%</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4726">
                <a:tc>
                  <a:txBody>
                    <a:bodyPr/>
                    <a:lstStyle/>
                    <a:p>
                      <a:pPr algn="ctr" fontAlgn="b"/>
                      <a:r>
                        <a:rPr lang="en-US" sz="2000" u="none" strike="noStrike">
                          <a:effectLst/>
                        </a:rPr>
                        <a:t>Mar-14</a:t>
                      </a:r>
                      <a:endParaRPr lang="en-US" sz="2000" b="0" i="0" u="none" strike="noStrike">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000" u="none" strike="noStrike" dirty="0">
                          <a:effectLst/>
                        </a:rPr>
                        <a:t>149.54</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000" u="none" strike="noStrike" dirty="0">
                          <a:effectLst/>
                        </a:rPr>
                        <a:t>69%</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4726">
                <a:tc>
                  <a:txBody>
                    <a:bodyPr/>
                    <a:lstStyle/>
                    <a:p>
                      <a:pPr algn="ctr" fontAlgn="b"/>
                      <a:r>
                        <a:rPr lang="en-US" sz="2000" u="none" strike="noStrike" dirty="0" smtClean="0">
                          <a:effectLst/>
                        </a:rPr>
                        <a:t>Mar-15</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000" u="none" strike="noStrike" dirty="0" smtClean="0">
                          <a:effectLst/>
                        </a:rPr>
                        <a:t>343.33</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000" u="none" strike="noStrike" dirty="0" smtClean="0">
                          <a:effectLst/>
                        </a:rPr>
                        <a:t>130%</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4" name="TextBox 3"/>
          <p:cNvSpPr txBox="1"/>
          <p:nvPr/>
        </p:nvSpPr>
        <p:spPr>
          <a:xfrm>
            <a:off x="1345706" y="6013004"/>
            <a:ext cx="6012448" cy="400110"/>
          </a:xfrm>
          <a:prstGeom prst="rect">
            <a:avLst/>
          </a:prstGeom>
          <a:noFill/>
        </p:spPr>
        <p:txBody>
          <a:bodyPr wrap="square" rtlCol="0">
            <a:spAutoFit/>
          </a:bodyPr>
          <a:lstStyle/>
          <a:p>
            <a:pPr algn="ctr"/>
            <a:r>
              <a:rPr lang="en-US" sz="2000" b="1" dirty="0" smtClean="0"/>
              <a:t>Revenue Growth of 12x since IPO in 2010</a:t>
            </a:r>
            <a:endParaRPr lang="en-US" sz="2000" b="1" dirty="0"/>
          </a:p>
        </p:txBody>
      </p:sp>
      <p:sp>
        <p:nvSpPr>
          <p:cNvPr id="8" name="Slide Number Placeholder 9"/>
          <p:cNvSpPr>
            <a:spLocks noGrp="1"/>
          </p:cNvSpPr>
          <p:nvPr>
            <p:ph type="sldNum" sz="quarter" idx="12"/>
          </p:nvPr>
        </p:nvSpPr>
        <p:spPr>
          <a:xfrm>
            <a:off x="8531788" y="5648960"/>
            <a:ext cx="548640" cy="396240"/>
          </a:xfrm>
        </p:spPr>
        <p:txBody>
          <a:bodyPr/>
          <a:lstStyle/>
          <a:p>
            <a:fld id="{7958EAD4-A0DA-44A0-B50E-020973327CD3}" type="slidenum">
              <a:rPr lang="en-IN" smtClean="0"/>
              <a:pPr/>
              <a:t>3</a:t>
            </a:fld>
            <a:endParaRPr lang="en-IN" dirty="0"/>
          </a:p>
        </p:txBody>
      </p:sp>
    </p:spTree>
    <p:extLst>
      <p:ext uri="{BB962C8B-B14F-4D97-AF65-F5344CB8AC3E}">
        <p14:creationId xmlns:p14="http://schemas.microsoft.com/office/powerpoint/2010/main" val="127461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Businesses</a:t>
            </a:r>
            <a:endParaRPr lang="en-US" dirty="0"/>
          </a:p>
        </p:txBody>
      </p:sp>
      <p:sp>
        <p:nvSpPr>
          <p:cNvPr id="3" name="Content Placeholder 2"/>
          <p:cNvSpPr>
            <a:spLocks noGrp="1"/>
          </p:cNvSpPr>
          <p:nvPr>
            <p:ph idx="1"/>
          </p:nvPr>
        </p:nvSpPr>
        <p:spPr>
          <a:xfrm>
            <a:off x="457200" y="1600200"/>
            <a:ext cx="3962400" cy="4800600"/>
          </a:xfrm>
        </p:spPr>
        <p:txBody>
          <a:bodyPr/>
          <a:lstStyle/>
          <a:p>
            <a:r>
              <a:rPr lang="en-US" dirty="0" smtClean="0"/>
              <a:t>123Greetings.com</a:t>
            </a:r>
          </a:p>
          <a:p>
            <a:pPr lvl="1"/>
            <a:r>
              <a:rPr lang="en-US" sz="1800" dirty="0" smtClean="0"/>
              <a:t>Online Advertising</a:t>
            </a:r>
          </a:p>
        </p:txBody>
      </p:sp>
      <p:sp>
        <p:nvSpPr>
          <p:cNvPr id="6" name="Content Placeholder 2"/>
          <p:cNvSpPr txBox="1">
            <a:spLocks/>
          </p:cNvSpPr>
          <p:nvPr/>
        </p:nvSpPr>
        <p:spPr>
          <a:xfrm>
            <a:off x="4187082" y="1600200"/>
            <a:ext cx="3719310" cy="4936359"/>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dirty="0" smtClean="0"/>
              <a:t>123Stores.com</a:t>
            </a:r>
          </a:p>
          <a:p>
            <a:pPr lvl="1"/>
            <a:r>
              <a:rPr lang="en-US" sz="1800" dirty="0" smtClean="0"/>
              <a:t>Online E-Commerce Retail</a:t>
            </a:r>
          </a:p>
          <a:p>
            <a:pPr lvl="1"/>
            <a:endParaRPr lang="en-US" dirty="0" smtClean="0"/>
          </a:p>
          <a:p>
            <a:endParaRPr lang="en-US" dirty="0" smtClean="0"/>
          </a:p>
          <a:p>
            <a:endParaRPr lang="en-US" dirty="0" smtClean="0"/>
          </a:p>
          <a:p>
            <a:pPr marL="114300" indent="0">
              <a:buNone/>
            </a:pPr>
            <a:endParaRPr lang="en-US" dirty="0"/>
          </a:p>
        </p:txBody>
      </p:sp>
      <p:pic>
        <p:nvPicPr>
          <p:cNvPr id="8" name="Picture 7" descr="Screen Shot 2015-04-17 at 11.47.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4508" y="2737370"/>
            <a:ext cx="2887941" cy="1979514"/>
          </a:xfrm>
          <a:prstGeom prst="rect">
            <a:avLst/>
          </a:prstGeom>
        </p:spPr>
      </p:pic>
      <p:sp>
        <p:nvSpPr>
          <p:cNvPr id="7" name="Slide Number Placeholder 9"/>
          <p:cNvSpPr>
            <a:spLocks noGrp="1"/>
          </p:cNvSpPr>
          <p:nvPr>
            <p:ph type="sldNum" sz="quarter" idx="12"/>
          </p:nvPr>
        </p:nvSpPr>
        <p:spPr>
          <a:xfrm>
            <a:off x="8531788" y="5648960"/>
            <a:ext cx="548640" cy="396240"/>
          </a:xfrm>
        </p:spPr>
        <p:txBody>
          <a:bodyPr/>
          <a:lstStyle/>
          <a:p>
            <a:fld id="{7958EAD4-A0DA-44A0-B50E-020973327CD3}" type="slidenum">
              <a:rPr lang="en-IN" smtClean="0"/>
              <a:pPr/>
              <a:t>4</a:t>
            </a:fld>
            <a:endParaRPr lang="en-IN" dirty="0"/>
          </a:p>
        </p:txBody>
      </p:sp>
      <p:pic>
        <p:nvPicPr>
          <p:cNvPr id="5" name="Picture 4" descr="Screen Shot 2015-05-26 at 6.09.2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449" y="2737370"/>
            <a:ext cx="3038972" cy="1979514"/>
          </a:xfrm>
          <a:prstGeom prst="rect">
            <a:avLst/>
          </a:prstGeom>
        </p:spPr>
      </p:pic>
    </p:spTree>
    <p:extLst>
      <p:ext uri="{BB962C8B-B14F-4D97-AF65-F5344CB8AC3E}">
        <p14:creationId xmlns:p14="http://schemas.microsoft.com/office/powerpoint/2010/main" val="23349008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123Greetings.com</a:t>
            </a:r>
            <a:endParaRPr lang="en-US" dirty="0"/>
          </a:p>
        </p:txBody>
      </p:sp>
      <p:sp>
        <p:nvSpPr>
          <p:cNvPr id="3" name="Content Placeholder 2"/>
          <p:cNvSpPr>
            <a:spLocks noGrp="1"/>
          </p:cNvSpPr>
          <p:nvPr>
            <p:ph idx="1"/>
          </p:nvPr>
        </p:nvSpPr>
        <p:spPr/>
        <p:txBody>
          <a:bodyPr>
            <a:normAutofit/>
          </a:bodyPr>
          <a:lstStyle/>
          <a:p>
            <a:r>
              <a:rPr lang="en-US" sz="1800" dirty="0" smtClean="0"/>
              <a:t>Early </a:t>
            </a:r>
            <a:r>
              <a:rPr lang="en-US" sz="1800" dirty="0"/>
              <a:t>Pioneers, launched in 1997</a:t>
            </a:r>
          </a:p>
          <a:p>
            <a:endParaRPr lang="en-US" sz="1800" dirty="0" smtClean="0"/>
          </a:p>
          <a:p>
            <a:r>
              <a:rPr lang="en-US" sz="1800" dirty="0" smtClean="0"/>
              <a:t>Leader </a:t>
            </a:r>
            <a:r>
              <a:rPr lang="en-US" sz="1800" dirty="0"/>
              <a:t>in the E-greetings Category</a:t>
            </a:r>
          </a:p>
          <a:p>
            <a:endParaRPr lang="en-US" sz="1800" dirty="0" smtClean="0"/>
          </a:p>
          <a:p>
            <a:r>
              <a:rPr lang="en-US" sz="1800" dirty="0" smtClean="0"/>
              <a:t>Business </a:t>
            </a:r>
            <a:r>
              <a:rPr lang="en-US" sz="1800" dirty="0"/>
              <a:t>Model</a:t>
            </a:r>
          </a:p>
          <a:p>
            <a:pPr lvl="2"/>
            <a:r>
              <a:rPr lang="en-US" sz="1600" dirty="0" smtClean="0"/>
              <a:t>Online </a:t>
            </a:r>
            <a:r>
              <a:rPr lang="en-US" sz="1600" dirty="0"/>
              <a:t>Advertising</a:t>
            </a:r>
          </a:p>
          <a:p>
            <a:endParaRPr lang="en-US" sz="1800" dirty="0" smtClean="0"/>
          </a:p>
          <a:p>
            <a:r>
              <a:rPr lang="en-US" sz="1800" dirty="0" smtClean="0"/>
              <a:t>Strategy</a:t>
            </a:r>
            <a:endParaRPr lang="en-US" sz="1800" dirty="0"/>
          </a:p>
          <a:p>
            <a:pPr lvl="2"/>
            <a:r>
              <a:rPr lang="en-US" sz="1600" dirty="0" smtClean="0"/>
              <a:t>Promote </a:t>
            </a:r>
            <a:r>
              <a:rPr lang="en-US" sz="1600" dirty="0"/>
              <a:t>user-generated content </a:t>
            </a:r>
            <a:r>
              <a:rPr lang="en-US" sz="1600" dirty="0" smtClean="0"/>
              <a:t>(</a:t>
            </a:r>
            <a:r>
              <a:rPr lang="en-US" sz="1600" dirty="0"/>
              <a:t>studio)</a:t>
            </a:r>
          </a:p>
          <a:p>
            <a:pPr lvl="2"/>
            <a:r>
              <a:rPr lang="en-US" sz="1600" dirty="0" smtClean="0"/>
              <a:t>Grow </a:t>
            </a:r>
            <a:r>
              <a:rPr lang="en-US" sz="1600" dirty="0"/>
              <a:t>Mobile App traffic and </a:t>
            </a:r>
            <a:r>
              <a:rPr lang="en-US" sz="1600" dirty="0" smtClean="0"/>
              <a:t>revenue</a:t>
            </a:r>
          </a:p>
          <a:p>
            <a:endParaRPr lang="en-US" sz="1800" dirty="0" smtClean="0"/>
          </a:p>
          <a:p>
            <a:r>
              <a:rPr lang="en-US" sz="1800" dirty="0" smtClean="0"/>
              <a:t>Revenues</a:t>
            </a:r>
            <a:endParaRPr lang="en-US" sz="1800" dirty="0"/>
          </a:p>
          <a:p>
            <a:pPr lvl="2"/>
            <a:r>
              <a:rPr lang="en-US" sz="1600" dirty="0" smtClean="0"/>
              <a:t>FY2013-14 – </a:t>
            </a:r>
            <a:r>
              <a:rPr lang="en-US" sz="1600" dirty="0" err="1" smtClean="0"/>
              <a:t>Rs</a:t>
            </a:r>
            <a:r>
              <a:rPr lang="en-US" sz="1600" dirty="0" smtClean="0"/>
              <a:t>. 20 Cr.</a:t>
            </a:r>
          </a:p>
          <a:p>
            <a:pPr lvl="2"/>
            <a:r>
              <a:rPr lang="en-US" sz="1600" dirty="0" smtClean="0"/>
              <a:t>FY2014-15 </a:t>
            </a:r>
            <a:r>
              <a:rPr lang="en-US" sz="1600" dirty="0"/>
              <a:t>– </a:t>
            </a:r>
            <a:r>
              <a:rPr lang="en-US" sz="1600" dirty="0" err="1"/>
              <a:t>Rs</a:t>
            </a:r>
            <a:r>
              <a:rPr lang="en-US" sz="1600" dirty="0"/>
              <a:t>. 20 Cr.</a:t>
            </a:r>
          </a:p>
          <a:p>
            <a:pPr lvl="2"/>
            <a:endParaRPr lang="en-US" sz="1400" dirty="0"/>
          </a:p>
        </p:txBody>
      </p:sp>
      <p:sp>
        <p:nvSpPr>
          <p:cNvPr id="5" name="Slide Number Placeholder 9"/>
          <p:cNvSpPr>
            <a:spLocks noGrp="1"/>
          </p:cNvSpPr>
          <p:nvPr>
            <p:ph type="sldNum" sz="quarter" idx="12"/>
          </p:nvPr>
        </p:nvSpPr>
        <p:spPr>
          <a:xfrm>
            <a:off x="8531788" y="5648960"/>
            <a:ext cx="548640" cy="396240"/>
          </a:xfrm>
        </p:spPr>
        <p:txBody>
          <a:bodyPr/>
          <a:lstStyle/>
          <a:p>
            <a:fld id="{7958EAD4-A0DA-44A0-B50E-020973327CD3}" type="slidenum">
              <a:rPr lang="en-IN" smtClean="0"/>
              <a:pPr/>
              <a:t>5</a:t>
            </a:fld>
            <a:endParaRPr lang="en-IN" dirty="0"/>
          </a:p>
        </p:txBody>
      </p:sp>
      <p:pic>
        <p:nvPicPr>
          <p:cNvPr id="7" name="Picture 6" descr="Screen Shot 2015-05-26 at 6.09.2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3242" y="1879024"/>
            <a:ext cx="3219440" cy="2097066"/>
          </a:xfrm>
          <a:prstGeom prst="rect">
            <a:avLst/>
          </a:prstGeom>
        </p:spPr>
      </p:pic>
    </p:spTree>
    <p:extLst>
      <p:ext uri="{BB962C8B-B14F-4D97-AF65-F5344CB8AC3E}">
        <p14:creationId xmlns:p14="http://schemas.microsoft.com/office/powerpoint/2010/main" val="270919455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123Stores.com</a:t>
            </a:r>
            <a:endParaRPr lang="en-US" dirty="0"/>
          </a:p>
        </p:txBody>
      </p:sp>
      <p:sp>
        <p:nvSpPr>
          <p:cNvPr id="3" name="Content Placeholder 2"/>
          <p:cNvSpPr>
            <a:spLocks noGrp="1"/>
          </p:cNvSpPr>
          <p:nvPr>
            <p:ph idx="1"/>
          </p:nvPr>
        </p:nvSpPr>
        <p:spPr/>
        <p:txBody>
          <a:bodyPr/>
          <a:lstStyle/>
          <a:p>
            <a:r>
              <a:rPr lang="en-US" sz="2000" dirty="0" smtClean="0"/>
              <a:t>Launched </a:t>
            </a:r>
            <a:r>
              <a:rPr lang="en-US" sz="2000" dirty="0"/>
              <a:t>in 2009</a:t>
            </a:r>
          </a:p>
          <a:p>
            <a:pPr lvl="1"/>
            <a:r>
              <a:rPr lang="en-US" sz="1800" dirty="0" smtClean="0"/>
              <a:t>#392 </a:t>
            </a:r>
            <a:r>
              <a:rPr lang="en-US" sz="1800" dirty="0"/>
              <a:t>on Internet Retailer 500 in </a:t>
            </a:r>
            <a:r>
              <a:rPr lang="en-US" sz="1800" dirty="0" smtClean="0"/>
              <a:t>2015</a:t>
            </a:r>
          </a:p>
          <a:p>
            <a:pPr lvl="1"/>
            <a:r>
              <a:rPr lang="en-US" sz="1800" dirty="0" smtClean="0"/>
              <a:t>#1654 on Inc. 5000 fastest growing US company</a:t>
            </a:r>
          </a:p>
          <a:p>
            <a:pPr lvl="1"/>
            <a:r>
              <a:rPr lang="en-US" sz="1800" dirty="0" smtClean="0"/>
              <a:t>13</a:t>
            </a:r>
            <a:r>
              <a:rPr lang="en-US" sz="1800" baseline="30000" dirty="0" smtClean="0"/>
              <a:t>th</a:t>
            </a:r>
            <a:r>
              <a:rPr lang="en-US" sz="1800" dirty="0" smtClean="0"/>
              <a:t> </a:t>
            </a:r>
            <a:r>
              <a:rPr lang="en-US" sz="1800" dirty="0"/>
              <a:t>fastest growing online retailer in the </a:t>
            </a:r>
            <a:r>
              <a:rPr lang="en-US" sz="1800" dirty="0" smtClean="0"/>
              <a:t>US</a:t>
            </a:r>
            <a:endParaRPr lang="en-US" sz="1800" dirty="0"/>
          </a:p>
          <a:p>
            <a:endParaRPr lang="en-US" dirty="0" smtClean="0"/>
          </a:p>
          <a:p>
            <a:r>
              <a:rPr lang="en-US" sz="2000" dirty="0" smtClean="0"/>
              <a:t>Business </a:t>
            </a:r>
            <a:r>
              <a:rPr lang="en-US" sz="2000" dirty="0"/>
              <a:t>Model</a:t>
            </a:r>
          </a:p>
          <a:p>
            <a:pPr lvl="1"/>
            <a:r>
              <a:rPr lang="en-US" sz="1800" dirty="0" smtClean="0"/>
              <a:t>Online </a:t>
            </a:r>
            <a:r>
              <a:rPr lang="en-US" sz="1800" dirty="0" smtClean="0">
                <a:solidFill>
                  <a:srgbClr val="2F2B20"/>
                </a:solidFill>
              </a:rPr>
              <a:t>E-Commerce Retail</a:t>
            </a:r>
            <a:endParaRPr lang="en-US" sz="1800" dirty="0">
              <a:solidFill>
                <a:srgbClr val="2F2B20"/>
              </a:solidFill>
            </a:endParaRPr>
          </a:p>
          <a:p>
            <a:endParaRPr lang="en-US" dirty="0">
              <a:solidFill>
                <a:srgbClr val="2F2B20"/>
              </a:solidFill>
            </a:endParaRPr>
          </a:p>
          <a:p>
            <a:r>
              <a:rPr lang="en-US" sz="2000" dirty="0" smtClean="0">
                <a:solidFill>
                  <a:srgbClr val="2F2B20"/>
                </a:solidFill>
              </a:rPr>
              <a:t>Revenues</a:t>
            </a:r>
            <a:endParaRPr lang="en-US" dirty="0">
              <a:solidFill>
                <a:srgbClr val="2F2B20"/>
              </a:solidFill>
            </a:endParaRPr>
          </a:p>
          <a:p>
            <a:pPr lvl="1"/>
            <a:r>
              <a:rPr lang="en-US" sz="1800" dirty="0" smtClean="0">
                <a:solidFill>
                  <a:srgbClr val="2F2B20"/>
                </a:solidFill>
              </a:rPr>
              <a:t>FY2013</a:t>
            </a:r>
            <a:r>
              <a:rPr lang="en-US" sz="1800" dirty="0">
                <a:solidFill>
                  <a:srgbClr val="2F2B20"/>
                </a:solidFill>
              </a:rPr>
              <a:t>-14 – </a:t>
            </a:r>
            <a:r>
              <a:rPr lang="en-US" sz="1800" dirty="0" err="1">
                <a:solidFill>
                  <a:srgbClr val="2F2B20"/>
                </a:solidFill>
              </a:rPr>
              <a:t>Rs</a:t>
            </a:r>
            <a:r>
              <a:rPr lang="en-US" sz="1800" dirty="0">
                <a:solidFill>
                  <a:srgbClr val="2F2B20"/>
                </a:solidFill>
              </a:rPr>
              <a:t>. </a:t>
            </a:r>
            <a:r>
              <a:rPr lang="en-US" sz="1800" dirty="0" smtClean="0">
                <a:solidFill>
                  <a:srgbClr val="2F2B20"/>
                </a:solidFill>
              </a:rPr>
              <a:t>128 </a:t>
            </a:r>
            <a:r>
              <a:rPr lang="en-US" sz="1800" dirty="0">
                <a:solidFill>
                  <a:srgbClr val="2F2B20"/>
                </a:solidFill>
              </a:rPr>
              <a:t>Cr</a:t>
            </a:r>
            <a:r>
              <a:rPr lang="en-US" sz="1800" dirty="0" smtClean="0">
                <a:solidFill>
                  <a:srgbClr val="2F2B20"/>
                </a:solidFill>
              </a:rPr>
              <a:t>.</a:t>
            </a:r>
          </a:p>
          <a:p>
            <a:pPr lvl="1"/>
            <a:r>
              <a:rPr lang="en-US" sz="1800" dirty="0" smtClean="0">
                <a:solidFill>
                  <a:srgbClr val="2F2B20"/>
                </a:solidFill>
              </a:rPr>
              <a:t>FY2014-15 </a:t>
            </a:r>
            <a:r>
              <a:rPr lang="en-US" sz="1800" dirty="0">
                <a:solidFill>
                  <a:srgbClr val="2F2B20"/>
                </a:solidFill>
              </a:rPr>
              <a:t>– </a:t>
            </a:r>
            <a:r>
              <a:rPr lang="en-US" sz="1800" dirty="0" err="1">
                <a:solidFill>
                  <a:srgbClr val="2F2B20"/>
                </a:solidFill>
              </a:rPr>
              <a:t>Rs</a:t>
            </a:r>
            <a:r>
              <a:rPr lang="en-US" sz="1800" dirty="0">
                <a:solidFill>
                  <a:srgbClr val="2F2B20"/>
                </a:solidFill>
              </a:rPr>
              <a:t>. </a:t>
            </a:r>
            <a:r>
              <a:rPr lang="en-US" sz="1800" dirty="0" smtClean="0">
                <a:solidFill>
                  <a:srgbClr val="2F2B20"/>
                </a:solidFill>
              </a:rPr>
              <a:t>323 Cr</a:t>
            </a:r>
            <a:r>
              <a:rPr lang="en-US" sz="1800" dirty="0">
                <a:solidFill>
                  <a:srgbClr val="2F2B20"/>
                </a:solidFill>
              </a:rPr>
              <a:t>.</a:t>
            </a:r>
          </a:p>
          <a:p>
            <a:pPr marL="411480" lvl="1" indent="0">
              <a:buNone/>
            </a:pPr>
            <a:endParaRPr lang="en-US" sz="1800" dirty="0">
              <a:solidFill>
                <a:srgbClr val="2F2B20"/>
              </a:solidFill>
            </a:endParaRPr>
          </a:p>
        </p:txBody>
      </p:sp>
      <p:pic>
        <p:nvPicPr>
          <p:cNvPr id="5" name="Picture 4" descr="Screen Shot 2015-04-17 at 11.45.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4198" y="3174825"/>
            <a:ext cx="4216124" cy="2354226"/>
          </a:xfrm>
          <a:prstGeom prst="rect">
            <a:avLst/>
          </a:prstGeom>
        </p:spPr>
      </p:pic>
      <p:sp>
        <p:nvSpPr>
          <p:cNvPr id="6" name="Slide Number Placeholder 9"/>
          <p:cNvSpPr>
            <a:spLocks noGrp="1"/>
          </p:cNvSpPr>
          <p:nvPr>
            <p:ph type="sldNum" sz="quarter" idx="12"/>
          </p:nvPr>
        </p:nvSpPr>
        <p:spPr>
          <a:xfrm>
            <a:off x="8531788" y="5648960"/>
            <a:ext cx="548640" cy="396240"/>
          </a:xfrm>
        </p:spPr>
        <p:txBody>
          <a:bodyPr/>
          <a:lstStyle/>
          <a:p>
            <a:fld id="{7958EAD4-A0DA-44A0-B50E-020973327CD3}" type="slidenum">
              <a:rPr lang="en-IN" smtClean="0"/>
              <a:pPr/>
              <a:t>6</a:t>
            </a:fld>
            <a:endParaRPr lang="en-IN" dirty="0"/>
          </a:p>
        </p:txBody>
      </p:sp>
    </p:spTree>
    <p:extLst>
      <p:ext uri="{BB962C8B-B14F-4D97-AF65-F5344CB8AC3E}">
        <p14:creationId xmlns:p14="http://schemas.microsoft.com/office/powerpoint/2010/main" val="234508609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123Stores.com: Website</a:t>
            </a:r>
            <a:endParaRPr lang="en-US" dirty="0"/>
          </a:p>
        </p:txBody>
      </p:sp>
      <p:pic>
        <p:nvPicPr>
          <p:cNvPr id="4" name="Content Placeholder 3" descr="Screen Shot 2015-04-17 at 11.45.56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r="637"/>
          <a:stretch/>
        </p:blipFill>
        <p:spPr>
          <a:xfrm>
            <a:off x="457200" y="1557176"/>
            <a:ext cx="7964806" cy="4843624"/>
          </a:xfrm>
        </p:spPr>
      </p:pic>
      <p:sp>
        <p:nvSpPr>
          <p:cNvPr id="5" name="Slide Number Placeholder 9"/>
          <p:cNvSpPr>
            <a:spLocks noGrp="1"/>
          </p:cNvSpPr>
          <p:nvPr>
            <p:ph type="sldNum" sz="quarter" idx="12"/>
          </p:nvPr>
        </p:nvSpPr>
        <p:spPr>
          <a:xfrm>
            <a:off x="8531788" y="5648960"/>
            <a:ext cx="548640" cy="396240"/>
          </a:xfrm>
        </p:spPr>
        <p:txBody>
          <a:bodyPr/>
          <a:lstStyle/>
          <a:p>
            <a:fld id="{7958EAD4-A0DA-44A0-B50E-020973327CD3}" type="slidenum">
              <a:rPr lang="en-IN" smtClean="0"/>
              <a:pPr/>
              <a:t>7</a:t>
            </a:fld>
            <a:endParaRPr lang="en-IN" dirty="0"/>
          </a:p>
        </p:txBody>
      </p:sp>
    </p:spTree>
    <p:extLst>
      <p:ext uri="{BB962C8B-B14F-4D97-AF65-F5344CB8AC3E}">
        <p14:creationId xmlns:p14="http://schemas.microsoft.com/office/powerpoint/2010/main" val="2191490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123Stores.com: Catalog</a:t>
            </a:r>
            <a:endParaRPr lang="en-US" dirty="0"/>
          </a:p>
        </p:txBody>
      </p:sp>
      <p:sp>
        <p:nvSpPr>
          <p:cNvPr id="3" name="Content Placeholder 2"/>
          <p:cNvSpPr>
            <a:spLocks noGrp="1"/>
          </p:cNvSpPr>
          <p:nvPr>
            <p:ph idx="1"/>
          </p:nvPr>
        </p:nvSpPr>
        <p:spPr/>
        <p:txBody>
          <a:bodyPr>
            <a:normAutofit/>
          </a:bodyPr>
          <a:lstStyle/>
          <a:p>
            <a:r>
              <a:rPr lang="en-US" sz="2000" dirty="0" smtClean="0"/>
              <a:t>Over </a:t>
            </a:r>
            <a:r>
              <a:rPr lang="en-US" sz="2000" dirty="0"/>
              <a:t>200,000 products for sale on the site.</a:t>
            </a:r>
          </a:p>
          <a:p>
            <a:endParaRPr lang="en-US" sz="2000" dirty="0"/>
          </a:p>
          <a:p>
            <a:r>
              <a:rPr lang="en-US" sz="2000" dirty="0" smtClean="0"/>
              <a:t>Products </a:t>
            </a:r>
            <a:r>
              <a:rPr lang="en-US" sz="2000" dirty="0"/>
              <a:t>sourced from over </a:t>
            </a:r>
            <a:r>
              <a:rPr lang="en-US" sz="2000" dirty="0" smtClean="0"/>
              <a:t>1300 brands</a:t>
            </a:r>
            <a:endParaRPr lang="en-US" sz="2000" dirty="0"/>
          </a:p>
          <a:p>
            <a:endParaRPr lang="en-US" sz="2000" dirty="0"/>
          </a:p>
          <a:p>
            <a:r>
              <a:rPr lang="en-US" sz="2000" dirty="0"/>
              <a:t>A</a:t>
            </a:r>
            <a:r>
              <a:rPr lang="en-US" sz="2000" dirty="0" smtClean="0"/>
              <a:t>dding 10,000 </a:t>
            </a:r>
            <a:r>
              <a:rPr lang="en-US" sz="2000" dirty="0"/>
              <a:t>new products every month</a:t>
            </a:r>
          </a:p>
          <a:p>
            <a:endParaRPr lang="en-US" sz="2000" dirty="0"/>
          </a:p>
          <a:p>
            <a:r>
              <a:rPr lang="en-US" sz="2000" dirty="0" smtClean="0"/>
              <a:t>Top </a:t>
            </a:r>
            <a:r>
              <a:rPr lang="en-US" sz="2000" dirty="0"/>
              <a:t>5 Product Categories by Revenues </a:t>
            </a:r>
            <a:r>
              <a:rPr lang="en-US" sz="2000" dirty="0" smtClean="0"/>
              <a:t>(FY2014</a:t>
            </a:r>
            <a:r>
              <a:rPr lang="en-US" sz="2000" dirty="0"/>
              <a:t>-</a:t>
            </a:r>
            <a:r>
              <a:rPr lang="en-US" sz="2000" dirty="0" smtClean="0"/>
              <a:t>15)</a:t>
            </a:r>
            <a:endParaRPr lang="en-US" dirty="0"/>
          </a:p>
          <a:p>
            <a:pPr lvl="2"/>
            <a:r>
              <a:rPr lang="en-US" sz="1600" dirty="0"/>
              <a:t>Furniture, Patio, Lawn &amp; Garden	41%</a:t>
            </a:r>
          </a:p>
          <a:p>
            <a:pPr lvl="2"/>
            <a:r>
              <a:rPr lang="en-US" sz="1600" dirty="0"/>
              <a:t>Musical Instruments &amp; Gadgets	</a:t>
            </a:r>
            <a:r>
              <a:rPr lang="en-US" sz="1600" dirty="0" smtClean="0"/>
              <a:t>	14</a:t>
            </a:r>
            <a:r>
              <a:rPr lang="en-US" sz="1600" dirty="0"/>
              <a:t>%</a:t>
            </a:r>
          </a:p>
          <a:p>
            <a:pPr lvl="2"/>
            <a:r>
              <a:rPr lang="en-US" sz="1600" dirty="0"/>
              <a:t>Home Improvement &amp; Art Crafts	13%</a:t>
            </a:r>
          </a:p>
          <a:p>
            <a:pPr lvl="2"/>
            <a:r>
              <a:rPr lang="en-US" sz="1600" dirty="0"/>
              <a:t>Kitchen, Dining &amp; Appliances	</a:t>
            </a:r>
            <a:r>
              <a:rPr lang="en-US" sz="1600" dirty="0" smtClean="0"/>
              <a:t>	10</a:t>
            </a:r>
            <a:r>
              <a:rPr lang="en-US" sz="1600" dirty="0"/>
              <a:t>%</a:t>
            </a:r>
          </a:p>
          <a:p>
            <a:pPr lvl="2"/>
            <a:r>
              <a:rPr lang="en-US" sz="1600" dirty="0"/>
              <a:t>Toys, Games &amp; Baby		</a:t>
            </a:r>
            <a:r>
              <a:rPr lang="en-US" sz="1600" dirty="0" smtClean="0"/>
              <a:t>	08%</a:t>
            </a:r>
          </a:p>
          <a:p>
            <a:pPr marL="777240" lvl="2" indent="0">
              <a:buNone/>
            </a:pPr>
            <a:r>
              <a:rPr lang="en-US" dirty="0" smtClean="0"/>
              <a:t>				</a:t>
            </a:r>
            <a:endParaRPr lang="en-US" dirty="0"/>
          </a:p>
        </p:txBody>
      </p:sp>
      <p:sp>
        <p:nvSpPr>
          <p:cNvPr id="4" name="Slide Number Placeholder 9"/>
          <p:cNvSpPr>
            <a:spLocks noGrp="1"/>
          </p:cNvSpPr>
          <p:nvPr>
            <p:ph type="sldNum" sz="quarter" idx="12"/>
          </p:nvPr>
        </p:nvSpPr>
        <p:spPr>
          <a:xfrm>
            <a:off x="8531788" y="5648960"/>
            <a:ext cx="548640" cy="396240"/>
          </a:xfrm>
        </p:spPr>
        <p:txBody>
          <a:bodyPr/>
          <a:lstStyle/>
          <a:p>
            <a:fld id="{7958EAD4-A0DA-44A0-B50E-020973327CD3}" type="slidenum">
              <a:rPr lang="en-IN" smtClean="0"/>
              <a:pPr/>
              <a:t>8</a:t>
            </a:fld>
            <a:endParaRPr lang="en-IN" dirty="0"/>
          </a:p>
        </p:txBody>
      </p:sp>
    </p:spTree>
    <p:extLst>
      <p:ext uri="{BB962C8B-B14F-4D97-AF65-F5344CB8AC3E}">
        <p14:creationId xmlns:p14="http://schemas.microsoft.com/office/powerpoint/2010/main" val="3932423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123Stores.com: Operations</a:t>
            </a:r>
            <a:endParaRPr lang="en-US" dirty="0"/>
          </a:p>
        </p:txBody>
      </p:sp>
      <p:sp>
        <p:nvSpPr>
          <p:cNvPr id="3" name="Content Placeholder 2"/>
          <p:cNvSpPr>
            <a:spLocks noGrp="1"/>
          </p:cNvSpPr>
          <p:nvPr>
            <p:ph idx="1"/>
          </p:nvPr>
        </p:nvSpPr>
        <p:spPr/>
        <p:txBody>
          <a:bodyPr/>
          <a:lstStyle/>
          <a:p>
            <a:r>
              <a:rPr lang="en-US" sz="2000" dirty="0" smtClean="0">
                <a:solidFill>
                  <a:srgbClr val="2F2B20"/>
                </a:solidFill>
              </a:rPr>
              <a:t>772,981 </a:t>
            </a:r>
            <a:r>
              <a:rPr lang="en-US" sz="2000" dirty="0">
                <a:solidFill>
                  <a:srgbClr val="2F2B20"/>
                </a:solidFill>
              </a:rPr>
              <a:t>orders shipped out </a:t>
            </a:r>
            <a:r>
              <a:rPr lang="en-US" sz="2000" dirty="0" smtClean="0">
                <a:solidFill>
                  <a:srgbClr val="2F2B20"/>
                </a:solidFill>
              </a:rPr>
              <a:t>in </a:t>
            </a:r>
            <a:r>
              <a:rPr lang="en-US" sz="2000" dirty="0">
                <a:solidFill>
                  <a:srgbClr val="2F2B20"/>
                </a:solidFill>
              </a:rPr>
              <a:t>FY2014-</a:t>
            </a:r>
            <a:r>
              <a:rPr lang="en-US" sz="2000" dirty="0" smtClean="0">
                <a:solidFill>
                  <a:srgbClr val="2F2B20"/>
                </a:solidFill>
              </a:rPr>
              <a:t>15 </a:t>
            </a:r>
          </a:p>
          <a:p>
            <a:pPr lvl="1"/>
            <a:r>
              <a:rPr lang="en-US" sz="1600" dirty="0" smtClean="0">
                <a:solidFill>
                  <a:srgbClr val="2F2B20"/>
                </a:solidFill>
              </a:rPr>
              <a:t>(254,670 orders FY2013-14).</a:t>
            </a:r>
          </a:p>
          <a:p>
            <a:endParaRPr lang="en-US" sz="2000" dirty="0">
              <a:solidFill>
                <a:srgbClr val="2F2B20"/>
              </a:solidFill>
            </a:endParaRPr>
          </a:p>
          <a:p>
            <a:r>
              <a:rPr lang="en-US" sz="2000" dirty="0" smtClean="0">
                <a:solidFill>
                  <a:srgbClr val="2F2B20"/>
                </a:solidFill>
              </a:rPr>
              <a:t>Average Order Value in </a:t>
            </a:r>
            <a:r>
              <a:rPr lang="en-US" sz="2000" dirty="0">
                <a:solidFill>
                  <a:srgbClr val="2F2B20"/>
                </a:solidFill>
              </a:rPr>
              <a:t>FY2014-</a:t>
            </a:r>
            <a:r>
              <a:rPr lang="en-US" sz="2000" dirty="0" smtClean="0">
                <a:solidFill>
                  <a:srgbClr val="2F2B20"/>
                </a:solidFill>
              </a:rPr>
              <a:t>15 = </a:t>
            </a:r>
            <a:r>
              <a:rPr lang="en-US" sz="2000" dirty="0" err="1" smtClean="0">
                <a:solidFill>
                  <a:srgbClr val="2F2B20"/>
                </a:solidFill>
              </a:rPr>
              <a:t>Rs</a:t>
            </a:r>
            <a:r>
              <a:rPr lang="en-US" sz="2000" dirty="0" smtClean="0">
                <a:solidFill>
                  <a:srgbClr val="2F2B20"/>
                </a:solidFill>
              </a:rPr>
              <a:t>. 4174</a:t>
            </a:r>
            <a:endParaRPr lang="en-US" sz="2000" dirty="0">
              <a:solidFill>
                <a:srgbClr val="2F2B20"/>
              </a:solidFill>
            </a:endParaRPr>
          </a:p>
          <a:p>
            <a:pPr marL="114300" indent="0">
              <a:buNone/>
            </a:pPr>
            <a:r>
              <a:rPr lang="en-US" sz="2000" dirty="0">
                <a:solidFill>
                  <a:srgbClr val="2F2B20"/>
                </a:solidFill>
              </a:rPr>
              <a:t> </a:t>
            </a:r>
          </a:p>
          <a:p>
            <a:r>
              <a:rPr lang="en-US" sz="2000" dirty="0" smtClean="0"/>
              <a:t>Distribution Centers</a:t>
            </a:r>
          </a:p>
          <a:p>
            <a:pPr lvl="1"/>
            <a:r>
              <a:rPr lang="en-US" sz="1600" dirty="0" smtClean="0"/>
              <a:t>East </a:t>
            </a:r>
            <a:r>
              <a:rPr lang="en-US" sz="1600" dirty="0"/>
              <a:t>Coast (</a:t>
            </a:r>
            <a:r>
              <a:rPr lang="en-US" sz="1600" dirty="0" smtClean="0"/>
              <a:t>New York)</a:t>
            </a:r>
          </a:p>
          <a:p>
            <a:pPr lvl="1"/>
            <a:r>
              <a:rPr lang="en-US" sz="1600" dirty="0" smtClean="0"/>
              <a:t>West </a:t>
            </a:r>
            <a:r>
              <a:rPr lang="en-US" sz="1600" dirty="0"/>
              <a:t>Coast (</a:t>
            </a:r>
            <a:r>
              <a:rPr lang="en-US" sz="1600" dirty="0" smtClean="0"/>
              <a:t>Nevada)</a:t>
            </a:r>
            <a:endParaRPr lang="en-US" sz="1600" dirty="0"/>
          </a:p>
          <a:p>
            <a:endParaRPr lang="en-US" dirty="0"/>
          </a:p>
          <a:p>
            <a:r>
              <a:rPr lang="en-US" sz="2000" dirty="0" smtClean="0"/>
              <a:t>Delivery to 95% </a:t>
            </a:r>
            <a:r>
              <a:rPr lang="en-US" sz="2000" dirty="0"/>
              <a:t>of US </a:t>
            </a:r>
            <a:r>
              <a:rPr lang="en-US" sz="2000" dirty="0" smtClean="0"/>
              <a:t>zip codes </a:t>
            </a:r>
            <a:r>
              <a:rPr lang="en-US" sz="2000" dirty="0"/>
              <a:t>in </a:t>
            </a:r>
            <a:r>
              <a:rPr lang="en-US" sz="2000" dirty="0" smtClean="0"/>
              <a:t>2-3 </a:t>
            </a:r>
            <a:r>
              <a:rPr lang="en-US" sz="2000" dirty="0"/>
              <a:t>business days</a:t>
            </a:r>
          </a:p>
          <a:p>
            <a:pPr marL="114300" indent="0">
              <a:buNone/>
            </a:pPr>
            <a:endParaRPr lang="en-US" sz="2000" dirty="0"/>
          </a:p>
          <a:p>
            <a:r>
              <a:rPr lang="en-US" sz="2000" dirty="0" smtClean="0"/>
              <a:t>Partnerships </a:t>
            </a:r>
            <a:r>
              <a:rPr lang="en-US" sz="2000" dirty="0"/>
              <a:t>with UPS &amp; </a:t>
            </a:r>
            <a:r>
              <a:rPr lang="en-US" sz="2000" dirty="0" smtClean="0"/>
              <a:t>FedEx</a:t>
            </a:r>
            <a:endParaRPr lang="en-US" sz="2000" dirty="0"/>
          </a:p>
          <a:p>
            <a:endParaRPr lang="en-US" dirty="0"/>
          </a:p>
        </p:txBody>
      </p:sp>
      <p:sp>
        <p:nvSpPr>
          <p:cNvPr id="4" name="Slide Number Placeholder 9"/>
          <p:cNvSpPr>
            <a:spLocks noGrp="1"/>
          </p:cNvSpPr>
          <p:nvPr>
            <p:ph type="sldNum" sz="quarter" idx="12"/>
          </p:nvPr>
        </p:nvSpPr>
        <p:spPr>
          <a:xfrm>
            <a:off x="8531788" y="5648960"/>
            <a:ext cx="548640" cy="396240"/>
          </a:xfrm>
        </p:spPr>
        <p:txBody>
          <a:bodyPr/>
          <a:lstStyle/>
          <a:p>
            <a:fld id="{7958EAD4-A0DA-44A0-B50E-020973327CD3}" type="slidenum">
              <a:rPr lang="en-IN" smtClean="0"/>
              <a:pPr/>
              <a:t>9</a:t>
            </a:fld>
            <a:endParaRPr lang="en-IN" dirty="0"/>
          </a:p>
        </p:txBody>
      </p:sp>
    </p:spTree>
    <p:extLst>
      <p:ext uri="{BB962C8B-B14F-4D97-AF65-F5344CB8AC3E}">
        <p14:creationId xmlns:p14="http://schemas.microsoft.com/office/powerpoint/2010/main" val="344523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6146</TotalTime>
  <Words>623</Words>
  <Application>Microsoft Macintosh PowerPoint</Application>
  <PresentationFormat>On-screen Show (4:3)</PresentationFormat>
  <Paragraphs>159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Adjacency</vt:lpstr>
      <vt:lpstr>IntraSoft Technologies Ltd</vt:lpstr>
      <vt:lpstr>Intrasoft: Promoters</vt:lpstr>
      <vt:lpstr>Intrasoft Technologies Ltd.</vt:lpstr>
      <vt:lpstr>Our Businesses</vt:lpstr>
      <vt:lpstr>123Greetings.com</vt:lpstr>
      <vt:lpstr>123Stores.com</vt:lpstr>
      <vt:lpstr>123Stores.com: Website</vt:lpstr>
      <vt:lpstr>123Stores.com: Catalog</vt:lpstr>
      <vt:lpstr>123Stores.com: Operations</vt:lpstr>
      <vt:lpstr>123Stores.com: Inventory</vt:lpstr>
      <vt:lpstr>123Stores.com: Sales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IntraSoft Technologies Ltd</dc:title>
  <dc:creator>Sharad Kajaria</dc:creator>
  <cp:lastModifiedBy>Sharad Kajaria</cp:lastModifiedBy>
  <cp:revision>25</cp:revision>
  <cp:lastPrinted>2015-05-27T11:02:08Z</cp:lastPrinted>
  <dcterms:created xsi:type="dcterms:W3CDTF">2015-04-13T14:20:08Z</dcterms:created>
  <dcterms:modified xsi:type="dcterms:W3CDTF">2015-05-27T11:02:12Z</dcterms:modified>
</cp:coreProperties>
</file>